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7"/>
  </p:notesMasterIdLst>
  <p:sldIdLst>
    <p:sldId id="296" r:id="rId2"/>
    <p:sldId id="270" r:id="rId3"/>
    <p:sldId id="300" r:id="rId4"/>
    <p:sldId id="297" r:id="rId5"/>
    <p:sldId id="298" r:id="rId6"/>
    <p:sldId id="301" r:id="rId7"/>
    <p:sldId id="302" r:id="rId8"/>
    <p:sldId id="523" r:id="rId9"/>
    <p:sldId id="303" r:id="rId10"/>
    <p:sldId id="277" r:id="rId11"/>
    <p:sldId id="304" r:id="rId12"/>
    <p:sldId id="305" r:id="rId13"/>
    <p:sldId id="306" r:id="rId14"/>
    <p:sldId id="430" r:id="rId15"/>
    <p:sldId id="524" r:id="rId16"/>
    <p:sldId id="432" r:id="rId17"/>
    <p:sldId id="456" r:id="rId18"/>
    <p:sldId id="457" r:id="rId19"/>
    <p:sldId id="494" r:id="rId20"/>
    <p:sldId id="514" r:id="rId21"/>
    <p:sldId id="525" r:id="rId22"/>
    <p:sldId id="481" r:id="rId23"/>
    <p:sldId id="496" r:id="rId24"/>
    <p:sldId id="491" r:id="rId25"/>
    <p:sldId id="492" r:id="rId26"/>
    <p:sldId id="495" r:id="rId27"/>
    <p:sldId id="497" r:id="rId28"/>
    <p:sldId id="522" r:id="rId29"/>
    <p:sldId id="498" r:id="rId30"/>
    <p:sldId id="515" r:id="rId31"/>
    <p:sldId id="458" r:id="rId32"/>
    <p:sldId id="438" r:id="rId33"/>
    <p:sldId id="516" r:id="rId34"/>
    <p:sldId id="517" r:id="rId35"/>
    <p:sldId id="440" r:id="rId36"/>
    <p:sldId id="280" r:id="rId37"/>
    <p:sldId id="449" r:id="rId38"/>
    <p:sldId id="450" r:id="rId39"/>
    <p:sldId id="500" r:id="rId40"/>
    <p:sldId id="501" r:id="rId41"/>
    <p:sldId id="502" r:id="rId42"/>
    <p:sldId id="451" r:id="rId43"/>
    <p:sldId id="503" r:id="rId44"/>
    <p:sldId id="504" r:id="rId45"/>
    <p:sldId id="505" r:id="rId46"/>
    <p:sldId id="469" r:id="rId47"/>
    <p:sldId id="269" r:id="rId48"/>
    <p:sldId id="506" r:id="rId49"/>
    <p:sldId id="468" r:id="rId50"/>
    <p:sldId id="485" r:id="rId51"/>
    <p:sldId id="470" r:id="rId52"/>
    <p:sldId id="526" r:id="rId53"/>
    <p:sldId id="471" r:id="rId54"/>
    <p:sldId id="507" r:id="rId55"/>
    <p:sldId id="472" r:id="rId56"/>
    <p:sldId id="487" r:id="rId57"/>
    <p:sldId id="518" r:id="rId58"/>
    <p:sldId id="510" r:id="rId59"/>
    <p:sldId id="511" r:id="rId60"/>
    <p:sldId id="512" r:id="rId61"/>
    <p:sldId id="519" r:id="rId62"/>
    <p:sldId id="520" r:id="rId63"/>
    <p:sldId id="508" r:id="rId64"/>
    <p:sldId id="521" r:id="rId65"/>
    <p:sldId id="295" r:id="rId6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Tekijä" initials="K"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Tekijä"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BBD"/>
    <a:srgbClr val="071D49"/>
    <a:srgbClr val="FCF9F9"/>
    <a:srgbClr val="EDDEDC"/>
    <a:srgbClr val="5782C0"/>
    <a:srgbClr val="EAD8D6"/>
    <a:srgbClr val="13285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57" autoAdjust="0"/>
  </p:normalViewPr>
  <p:slideViewPr>
    <p:cSldViewPr snapToGrid="0" showGuides="1">
      <p:cViewPr varScale="1">
        <p:scale>
          <a:sx n="59" d="100"/>
          <a:sy n="59" d="100"/>
        </p:scale>
        <p:origin x="65" y="703"/>
      </p:cViewPr>
      <p:guideLst>
        <p:guide orient="horz" pos="2160"/>
        <p:guide pos="3840"/>
      </p:guideLst>
    </p:cSldViewPr>
  </p:slideViewPr>
  <p:outlineViewPr>
    <p:cViewPr>
      <p:scale>
        <a:sx n="33" d="100"/>
        <a:sy n="33" d="100"/>
      </p:scale>
      <p:origin x="0" y="-255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DA5B9-656C-4AD3-81DE-3FF665A30C00}" type="datetimeFigureOut">
              <a:rPr lang="fi-FI" smtClean="0"/>
              <a:t>4.4.2023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00AAF-F816-4B6E-85F5-55F8F8AF314C}" type="slidenum">
              <a:rPr lang="fi-FI" smtClean="0"/>
              <a:t>‹#›</a:t>
            </a:fld>
            <a:endParaRPr lang="fi-FI"/>
          </a:p>
        </p:txBody>
      </p:sp>
    </p:spTree>
    <p:extLst>
      <p:ext uri="{BB962C8B-B14F-4D97-AF65-F5344CB8AC3E}">
        <p14:creationId xmlns:p14="http://schemas.microsoft.com/office/powerpoint/2010/main" val="136502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71D4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506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2">
    <p:bg>
      <p:bgPr>
        <a:solidFill>
          <a:srgbClr val="4E7B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pPr/>
              <a:t>4.4.2023</a:t>
            </a:fld>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chemeClr val="bg1"/>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5153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3">
    <p:bg>
      <p:bgPr>
        <a:solidFill>
          <a:srgbClr val="EAD8D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rgbClr val="071D49"/>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rgbClr val="071D49"/>
                </a:solidFill>
              </a:defRPr>
            </a:lvl1pPr>
          </a:lstStyle>
          <a:p>
            <a:fld id="{A1655F26-AD31-4A6A-911C-95E47D88A5AD}" type="datetime1">
              <a:rPr lang="fi-FI" smtClean="0"/>
              <a:pPr/>
              <a:t>4.4.2023</a:t>
            </a:fld>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rgbClr val="071D49"/>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grpSp>
    </p:spTree>
    <p:extLst>
      <p:ext uri="{BB962C8B-B14F-4D97-AF65-F5344CB8AC3E}">
        <p14:creationId xmlns:p14="http://schemas.microsoft.com/office/powerpoint/2010/main" val="87652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rgbClr val="071D49"/>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rgbClr val="071D49"/>
                </a:solidFill>
              </a:defRPr>
            </a:lvl1pPr>
          </a:lstStyle>
          <a:p>
            <a:fld id="{A1655F26-AD31-4A6A-911C-95E47D88A5AD}" type="datetime1">
              <a:rPr lang="fi-FI" smtClean="0"/>
              <a:pPr/>
              <a:t>4.4.2023</a:t>
            </a:fld>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rgbClr val="071D49"/>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71D49"/>
                </a:solidFill>
              </a:endParaRPr>
            </a:p>
          </p:txBody>
        </p:sp>
      </p:grpSp>
    </p:spTree>
    <p:extLst>
      <p:ext uri="{BB962C8B-B14F-4D97-AF65-F5344CB8AC3E}">
        <p14:creationId xmlns:p14="http://schemas.microsoft.com/office/powerpoint/2010/main" val="294764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318931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4663716"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Sisällön paikkamerkki 2">
            <a:extLst>
              <a:ext uri="{FF2B5EF4-FFF2-40B4-BE49-F238E27FC236}">
                <a16:creationId xmlns:a16="http://schemas.microsoft.com/office/drawing/2014/main" id="{088C769E-1FAA-4360-925F-9BC54AC42FC5}"/>
              </a:ext>
            </a:extLst>
          </p:cNvPr>
          <p:cNvSpPr>
            <a:spLocks noGrp="1"/>
          </p:cNvSpPr>
          <p:nvPr>
            <p:ph idx="13"/>
          </p:nvPr>
        </p:nvSpPr>
        <p:spPr>
          <a:xfrm>
            <a:off x="6426314" y="2460812"/>
            <a:ext cx="4663716"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285287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1098176" y="983694"/>
            <a:ext cx="5328138" cy="1114052"/>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5328138" cy="3716151"/>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Sisällön paikkamerkki 2">
            <a:extLst>
              <a:ext uri="{FF2B5EF4-FFF2-40B4-BE49-F238E27FC236}">
                <a16:creationId xmlns:a16="http://schemas.microsoft.com/office/drawing/2014/main" id="{088C769E-1FAA-4360-925F-9BC54AC42FC5}"/>
              </a:ext>
            </a:extLst>
          </p:cNvPr>
          <p:cNvSpPr>
            <a:spLocks noGrp="1"/>
          </p:cNvSpPr>
          <p:nvPr>
            <p:ph idx="13"/>
          </p:nvPr>
        </p:nvSpPr>
        <p:spPr>
          <a:xfrm>
            <a:off x="6611814" y="983694"/>
            <a:ext cx="5235043" cy="5193269"/>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3026619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1098176" y="983694"/>
            <a:ext cx="4997824" cy="1114052"/>
          </a:xfrm>
        </p:spPr>
        <p:txBody>
          <a:bodyPr/>
          <a:lstStyle/>
          <a:p>
            <a:r>
              <a:rPr lang="fi-FI"/>
              <a:t>Muokkaa ots. perustyyl. napsautt.</a:t>
            </a:r>
            <a:endParaRPr lang="fi-FI" dirty="0"/>
          </a:p>
        </p:txBody>
      </p:sp>
      <p:sp>
        <p:nvSpPr>
          <p:cNvPr id="10" name="Kuvan paikkamerkki 9">
            <a:extLst>
              <a:ext uri="{FF2B5EF4-FFF2-40B4-BE49-F238E27FC236}">
                <a16:creationId xmlns:a16="http://schemas.microsoft.com/office/drawing/2014/main" id="{9180EC2D-4A5E-44E0-9F0C-7C7E8489B016}"/>
              </a:ext>
            </a:extLst>
          </p:cNvPr>
          <p:cNvSpPr>
            <a:spLocks noGrp="1"/>
          </p:cNvSpPr>
          <p:nvPr>
            <p:ph type="pic" sz="quarter" idx="13"/>
          </p:nvPr>
        </p:nvSpPr>
        <p:spPr>
          <a:xfrm>
            <a:off x="6934200" y="0"/>
            <a:ext cx="5257800" cy="6858000"/>
          </a:xfrm>
          <a:solidFill>
            <a:schemeClr val="bg1">
              <a:lumMod val="95000"/>
            </a:schemeClr>
          </a:solidFill>
        </p:spPr>
        <p:txBody>
          <a:bodyPr anchor="ctr" anchorCtr="0"/>
          <a:lstStyle>
            <a:lvl1pPr marL="0" indent="0" algn="ctr">
              <a:buNone/>
              <a:defRPr sz="2000" b="1" i="1">
                <a:latin typeface="Arial" panose="020B0604020202020204" pitchFamily="34" charset="0"/>
                <a:cs typeface="Arial" panose="020B0604020202020204" pitchFamily="34" charset="0"/>
              </a:defRPr>
            </a:lvl1pPr>
          </a:lstStyle>
          <a:p>
            <a:r>
              <a:rPr lang="fi-FI"/>
              <a:t>Lisää kuva napsauttamalla kuvaketta</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1098176" y="2460812"/>
            <a:ext cx="4997824" cy="371615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597238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76D19-E7FF-4C87-AC3B-06130C327AFE}"/>
              </a:ext>
            </a:extLst>
          </p:cNvPr>
          <p:cNvSpPr>
            <a:spLocks noGrp="1"/>
          </p:cNvSpPr>
          <p:nvPr>
            <p:ph type="title"/>
          </p:nvPr>
        </p:nvSpPr>
        <p:spPr>
          <a:xfrm>
            <a:off x="6103930" y="983694"/>
            <a:ext cx="4997824" cy="1114052"/>
          </a:xfrm>
        </p:spPr>
        <p:txBody>
          <a:bodyPr/>
          <a:lstStyle/>
          <a:p>
            <a:r>
              <a:rPr lang="fi-FI"/>
              <a:t>Muokkaa ots. perustyyl. napsautt.</a:t>
            </a:r>
            <a:endParaRPr lang="fi-FI" dirty="0"/>
          </a:p>
        </p:txBody>
      </p:sp>
      <p:sp>
        <p:nvSpPr>
          <p:cNvPr id="10" name="Kuvan paikkamerkki 9">
            <a:extLst>
              <a:ext uri="{FF2B5EF4-FFF2-40B4-BE49-F238E27FC236}">
                <a16:creationId xmlns:a16="http://schemas.microsoft.com/office/drawing/2014/main" id="{9180EC2D-4A5E-44E0-9F0C-7C7E8489B016}"/>
              </a:ext>
            </a:extLst>
          </p:cNvPr>
          <p:cNvSpPr>
            <a:spLocks noGrp="1"/>
          </p:cNvSpPr>
          <p:nvPr>
            <p:ph type="pic" sz="quarter" idx="13"/>
          </p:nvPr>
        </p:nvSpPr>
        <p:spPr>
          <a:xfrm>
            <a:off x="0" y="0"/>
            <a:ext cx="5257800" cy="6858000"/>
          </a:xfrm>
          <a:solidFill>
            <a:schemeClr val="bg1">
              <a:lumMod val="95000"/>
            </a:schemeClr>
          </a:solidFill>
        </p:spPr>
        <p:txBody>
          <a:bodyPr anchor="ctr" anchorCtr="0"/>
          <a:lstStyle>
            <a:lvl1pPr marL="0" indent="0" algn="ctr">
              <a:buNone/>
              <a:defRPr sz="2000" b="1" i="1">
                <a:latin typeface="Arial" panose="020B0604020202020204" pitchFamily="34" charset="0"/>
                <a:cs typeface="Arial" panose="020B0604020202020204" pitchFamily="34" charset="0"/>
              </a:defRPr>
            </a:lvl1pPr>
          </a:lstStyle>
          <a:p>
            <a:r>
              <a:rPr lang="fi-FI"/>
              <a:t>Lisää kuva napsauttamalla kuvaketta</a:t>
            </a:r>
          </a:p>
        </p:txBody>
      </p:sp>
      <p:sp>
        <p:nvSpPr>
          <p:cNvPr id="3" name="Sisällön paikkamerkki 2">
            <a:extLst>
              <a:ext uri="{FF2B5EF4-FFF2-40B4-BE49-F238E27FC236}">
                <a16:creationId xmlns:a16="http://schemas.microsoft.com/office/drawing/2014/main" id="{93632B8A-958E-43F2-99DB-5DE5FF154CFA}"/>
              </a:ext>
            </a:extLst>
          </p:cNvPr>
          <p:cNvSpPr>
            <a:spLocks noGrp="1"/>
          </p:cNvSpPr>
          <p:nvPr>
            <p:ph idx="1"/>
          </p:nvPr>
        </p:nvSpPr>
        <p:spPr>
          <a:xfrm>
            <a:off x="6103930" y="2460812"/>
            <a:ext cx="4997824" cy="371615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475A5121-FE5F-452A-BD9B-4E3FE86319E9}"/>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Alatunnisteen paikkamerkki 4">
            <a:extLst>
              <a:ext uri="{FF2B5EF4-FFF2-40B4-BE49-F238E27FC236}">
                <a16:creationId xmlns:a16="http://schemas.microsoft.com/office/drawing/2014/main" id="{1C45670E-6E9A-4401-8B61-18627F7DC8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2A841A-007C-4055-99B4-CC13009CBFF8}"/>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287124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p>
            <a:fld id="{3781E403-743C-4C20-B4E1-C915BBDA077A}" type="datetime1">
              <a:rPr lang="fi-FI" smtClean="0"/>
              <a:t>4.4.2023</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3764254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EC65918-324C-48B8-AB52-DDE92C051E8D}"/>
              </a:ext>
            </a:extLst>
          </p:cNvPr>
          <p:cNvSpPr>
            <a:spLocks noGrp="1"/>
          </p:cNvSpPr>
          <p:nvPr>
            <p:ph type="dt" sz="half" idx="10"/>
          </p:nvPr>
        </p:nvSpPr>
        <p:spPr/>
        <p:txBody>
          <a:bodyPr/>
          <a:lstStyle/>
          <a:p>
            <a:fld id="{252B599F-B8E0-4455-8740-728A814F5251}" type="datetime1">
              <a:rPr lang="fi-FI" smtClean="0"/>
              <a:t>4.4.2023</a:t>
            </a:fld>
            <a:endParaRPr lang="fi-FI"/>
          </a:p>
        </p:txBody>
      </p:sp>
      <p:sp>
        <p:nvSpPr>
          <p:cNvPr id="3" name="Alatunnisteen paikkamerkki 2">
            <a:extLst>
              <a:ext uri="{FF2B5EF4-FFF2-40B4-BE49-F238E27FC236}">
                <a16:creationId xmlns:a16="http://schemas.microsoft.com/office/drawing/2014/main" id="{D44A2464-FB2B-47E2-8BAD-7A6E4809FDA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117F55B-BA64-4A95-95CA-AE063651FE1B}"/>
              </a:ext>
            </a:extLst>
          </p:cNvPr>
          <p:cNvSpPr>
            <a:spLocks noGrp="1"/>
          </p:cNvSpPr>
          <p:nvPr>
            <p:ph type="sldNum" sz="quarter" idx="12"/>
          </p:nvPr>
        </p:nvSpPr>
        <p:spPr/>
        <p:txBody>
          <a:bodyPr/>
          <a:lstStyle/>
          <a:p>
            <a:fld id="{BCF0A276-16AC-415C-9B55-D9215934A45F}" type="slidenum">
              <a:rPr lang="fi-FI" smtClean="0"/>
              <a:t>‹#›</a:t>
            </a:fld>
            <a:endParaRPr lang="fi-FI"/>
          </a:p>
        </p:txBody>
      </p:sp>
    </p:spTree>
    <p:extLst>
      <p:ext uri="{BB962C8B-B14F-4D97-AF65-F5344CB8AC3E}">
        <p14:creationId xmlns:p14="http://schemas.microsoft.com/office/powerpoint/2010/main" val="139429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rgbClr val="071D49"/>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833385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Nosto">
    <p:bg>
      <p:bgPr>
        <a:solidFill>
          <a:srgbClr val="071D49"/>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4846"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fld id="{3781E403-743C-4C20-B4E1-C915BBDA077A}" type="datetime1">
              <a:rPr lang="fi-FI" smtClean="0"/>
              <a:pPr/>
              <a:t>4.4.2023</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6" name="Ryhmä 15">
            <a:extLst>
              <a:ext uri="{FF2B5EF4-FFF2-40B4-BE49-F238E27FC236}">
                <a16:creationId xmlns:a16="http://schemas.microsoft.com/office/drawing/2014/main" id="{6A840863-7E67-424E-9314-A07C7409069A}"/>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17" name="Freeform 5">
              <a:extLst>
                <a:ext uri="{FF2B5EF4-FFF2-40B4-BE49-F238E27FC236}">
                  <a16:creationId xmlns:a16="http://schemas.microsoft.com/office/drawing/2014/main" id="{0930C3BC-C1F2-490B-88ED-2BB3EE0E923F}"/>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6">
              <a:extLst>
                <a:ext uri="{FF2B5EF4-FFF2-40B4-BE49-F238E27FC236}">
                  <a16:creationId xmlns:a16="http://schemas.microsoft.com/office/drawing/2014/main" id="{C5A43B94-BC14-4341-A744-B9BF215038C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7">
              <a:extLst>
                <a:ext uri="{FF2B5EF4-FFF2-40B4-BE49-F238E27FC236}">
                  <a16:creationId xmlns:a16="http://schemas.microsoft.com/office/drawing/2014/main" id="{83A4E282-DFA4-41B2-A1D9-17BC6CFAA796}"/>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8">
              <a:extLst>
                <a:ext uri="{FF2B5EF4-FFF2-40B4-BE49-F238E27FC236}">
                  <a16:creationId xmlns:a16="http://schemas.microsoft.com/office/drawing/2014/main" id="{51676B4A-7B51-4628-A7A0-F8F2EA6BD583}"/>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9">
              <a:extLst>
                <a:ext uri="{FF2B5EF4-FFF2-40B4-BE49-F238E27FC236}">
                  <a16:creationId xmlns:a16="http://schemas.microsoft.com/office/drawing/2014/main" id="{D097860C-F75A-475F-9531-AC000118FE37}"/>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0">
              <a:extLst>
                <a:ext uri="{FF2B5EF4-FFF2-40B4-BE49-F238E27FC236}">
                  <a16:creationId xmlns:a16="http://schemas.microsoft.com/office/drawing/2014/main" id="{3F2715DF-1026-4EBF-AFCA-9A296C386F1A}"/>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Rectangle 11">
              <a:extLst>
                <a:ext uri="{FF2B5EF4-FFF2-40B4-BE49-F238E27FC236}">
                  <a16:creationId xmlns:a16="http://schemas.microsoft.com/office/drawing/2014/main" id="{AC0BF7CC-39B8-44B0-BCE5-DFBA550D0B9D}"/>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Freeform 12">
              <a:extLst>
                <a:ext uri="{FF2B5EF4-FFF2-40B4-BE49-F238E27FC236}">
                  <a16:creationId xmlns:a16="http://schemas.microsoft.com/office/drawing/2014/main" id="{9C625616-F4A8-436B-9995-EA7B52B36B74}"/>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Rectangle 13">
              <a:extLst>
                <a:ext uri="{FF2B5EF4-FFF2-40B4-BE49-F238E27FC236}">
                  <a16:creationId xmlns:a16="http://schemas.microsoft.com/office/drawing/2014/main" id="{32D3A593-3605-4741-BE30-ABA24CBCDEE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14">
              <a:extLst>
                <a:ext uri="{FF2B5EF4-FFF2-40B4-BE49-F238E27FC236}">
                  <a16:creationId xmlns:a16="http://schemas.microsoft.com/office/drawing/2014/main" id="{07C857BB-EF87-48DE-879B-805A74B29953}"/>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15">
              <a:extLst>
                <a:ext uri="{FF2B5EF4-FFF2-40B4-BE49-F238E27FC236}">
                  <a16:creationId xmlns:a16="http://schemas.microsoft.com/office/drawing/2014/main" id="{E7BEE110-E667-4945-859E-52B4EC14B654}"/>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16">
              <a:extLst>
                <a:ext uri="{FF2B5EF4-FFF2-40B4-BE49-F238E27FC236}">
                  <a16:creationId xmlns:a16="http://schemas.microsoft.com/office/drawing/2014/main" id="{0F060C8F-37BD-40C8-BA66-6CCE2B62C901}"/>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17">
              <a:extLst>
                <a:ext uri="{FF2B5EF4-FFF2-40B4-BE49-F238E27FC236}">
                  <a16:creationId xmlns:a16="http://schemas.microsoft.com/office/drawing/2014/main" id="{756BC3FE-C393-4FFC-9094-F96082E09E7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Rectangle 18">
              <a:extLst>
                <a:ext uri="{FF2B5EF4-FFF2-40B4-BE49-F238E27FC236}">
                  <a16:creationId xmlns:a16="http://schemas.microsoft.com/office/drawing/2014/main" id="{A07D4FB5-ECF4-4CEF-9EF3-D9390F3E8829}"/>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19">
              <a:extLst>
                <a:ext uri="{FF2B5EF4-FFF2-40B4-BE49-F238E27FC236}">
                  <a16:creationId xmlns:a16="http://schemas.microsoft.com/office/drawing/2014/main" id="{A811BF54-7598-4506-B470-1FD9724DEF1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0">
              <a:extLst>
                <a:ext uri="{FF2B5EF4-FFF2-40B4-BE49-F238E27FC236}">
                  <a16:creationId xmlns:a16="http://schemas.microsoft.com/office/drawing/2014/main" id="{C6F74A0F-8C37-4172-89A1-3A98D73A9F6D}"/>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1">
              <a:extLst>
                <a:ext uri="{FF2B5EF4-FFF2-40B4-BE49-F238E27FC236}">
                  <a16:creationId xmlns:a16="http://schemas.microsoft.com/office/drawing/2014/main" id="{EFB0853A-11A3-4D95-AC5D-8B9973CB26DF}"/>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2">
              <a:extLst>
                <a:ext uri="{FF2B5EF4-FFF2-40B4-BE49-F238E27FC236}">
                  <a16:creationId xmlns:a16="http://schemas.microsoft.com/office/drawing/2014/main" id="{CE8A873C-C98B-48B2-A198-BA30A241E471}"/>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3">
              <a:extLst>
                <a:ext uri="{FF2B5EF4-FFF2-40B4-BE49-F238E27FC236}">
                  <a16:creationId xmlns:a16="http://schemas.microsoft.com/office/drawing/2014/main" id="{371855DE-AB15-4421-9142-BDAA1F29FD43}"/>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24">
              <a:extLst>
                <a:ext uri="{FF2B5EF4-FFF2-40B4-BE49-F238E27FC236}">
                  <a16:creationId xmlns:a16="http://schemas.microsoft.com/office/drawing/2014/main" id="{E7E13936-4EF7-41D6-B2E4-99E71C9DDA35}"/>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25">
              <a:extLst>
                <a:ext uri="{FF2B5EF4-FFF2-40B4-BE49-F238E27FC236}">
                  <a16:creationId xmlns:a16="http://schemas.microsoft.com/office/drawing/2014/main" id="{A113B553-DCDA-4E25-8309-2EE0AEF87F15}"/>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26">
              <a:extLst>
                <a:ext uri="{FF2B5EF4-FFF2-40B4-BE49-F238E27FC236}">
                  <a16:creationId xmlns:a16="http://schemas.microsoft.com/office/drawing/2014/main" id="{3EC1C85D-620C-4D4C-95DB-5A460825F99C}"/>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27">
              <a:extLst>
                <a:ext uri="{FF2B5EF4-FFF2-40B4-BE49-F238E27FC236}">
                  <a16:creationId xmlns:a16="http://schemas.microsoft.com/office/drawing/2014/main" id="{D4F9E4B2-0465-445B-8F87-0ED25BF127B0}"/>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28">
              <a:extLst>
                <a:ext uri="{FF2B5EF4-FFF2-40B4-BE49-F238E27FC236}">
                  <a16:creationId xmlns:a16="http://schemas.microsoft.com/office/drawing/2014/main" id="{B3654AEF-292F-4755-8DAD-95EF4F3312EB}"/>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29">
              <a:extLst>
                <a:ext uri="{FF2B5EF4-FFF2-40B4-BE49-F238E27FC236}">
                  <a16:creationId xmlns:a16="http://schemas.microsoft.com/office/drawing/2014/main" id="{11F6ABAA-1E25-42E3-9A97-B57A3E06C014}"/>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0">
              <a:extLst>
                <a:ext uri="{FF2B5EF4-FFF2-40B4-BE49-F238E27FC236}">
                  <a16:creationId xmlns:a16="http://schemas.microsoft.com/office/drawing/2014/main" id="{203C6DFB-315D-4C8A-A923-FA2342660493}"/>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1">
              <a:extLst>
                <a:ext uri="{FF2B5EF4-FFF2-40B4-BE49-F238E27FC236}">
                  <a16:creationId xmlns:a16="http://schemas.microsoft.com/office/drawing/2014/main" id="{676A9C57-2038-43D0-8DA7-8FDCA9C73978}"/>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2">
              <a:extLst>
                <a:ext uri="{FF2B5EF4-FFF2-40B4-BE49-F238E27FC236}">
                  <a16:creationId xmlns:a16="http://schemas.microsoft.com/office/drawing/2014/main" id="{0CAE2322-7B08-4704-A01F-A42A444FB84C}"/>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3">
              <a:extLst>
                <a:ext uri="{FF2B5EF4-FFF2-40B4-BE49-F238E27FC236}">
                  <a16:creationId xmlns:a16="http://schemas.microsoft.com/office/drawing/2014/main" id="{166EEBF2-3179-4A1F-959A-C9C344B197F9}"/>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6" name="Freeform 34">
              <a:extLst>
                <a:ext uri="{FF2B5EF4-FFF2-40B4-BE49-F238E27FC236}">
                  <a16:creationId xmlns:a16="http://schemas.microsoft.com/office/drawing/2014/main" id="{4CCBE684-573F-490E-96BB-DDA231396D73}"/>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7" name="Freeform 35">
              <a:extLst>
                <a:ext uri="{FF2B5EF4-FFF2-40B4-BE49-F238E27FC236}">
                  <a16:creationId xmlns:a16="http://schemas.microsoft.com/office/drawing/2014/main" id="{0B1B5D19-088F-40D8-B1F5-695E32E3209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8" name="Freeform 36">
              <a:extLst>
                <a:ext uri="{FF2B5EF4-FFF2-40B4-BE49-F238E27FC236}">
                  <a16:creationId xmlns:a16="http://schemas.microsoft.com/office/drawing/2014/main" id="{96064096-A559-4FF6-B80C-641823D08F96}"/>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9" name="Freeform 37">
              <a:extLst>
                <a:ext uri="{FF2B5EF4-FFF2-40B4-BE49-F238E27FC236}">
                  <a16:creationId xmlns:a16="http://schemas.microsoft.com/office/drawing/2014/main" id="{DD5FA2BE-C15F-4445-9FB3-2DDC1349AD62}"/>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0" name="Freeform 38">
              <a:extLst>
                <a:ext uri="{FF2B5EF4-FFF2-40B4-BE49-F238E27FC236}">
                  <a16:creationId xmlns:a16="http://schemas.microsoft.com/office/drawing/2014/main" id="{77CB77A1-3053-419B-9875-98DA34A3D66F}"/>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1" name="Freeform 39">
              <a:extLst>
                <a:ext uri="{FF2B5EF4-FFF2-40B4-BE49-F238E27FC236}">
                  <a16:creationId xmlns:a16="http://schemas.microsoft.com/office/drawing/2014/main" id="{69C96D84-D64C-4E70-9F98-CF95007A5150}"/>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72853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Nosto 2">
    <p:bg>
      <p:bgPr>
        <a:solidFill>
          <a:srgbClr val="4E7BB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fld id="{3781E403-743C-4C20-B4E1-C915BBDA077A}" type="datetime1">
              <a:rPr lang="fi-FI" smtClean="0"/>
              <a:pPr/>
              <a:t>4.4.2023</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51" name="Ryhmä 50">
            <a:extLst>
              <a:ext uri="{FF2B5EF4-FFF2-40B4-BE49-F238E27FC236}">
                <a16:creationId xmlns:a16="http://schemas.microsoft.com/office/drawing/2014/main" id="{A0A35068-D8AD-4658-A22E-F22DF3BA4DA1}"/>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52" name="Freeform 5">
              <a:extLst>
                <a:ext uri="{FF2B5EF4-FFF2-40B4-BE49-F238E27FC236}">
                  <a16:creationId xmlns:a16="http://schemas.microsoft.com/office/drawing/2014/main" id="{D824C498-8D6B-427B-A3D2-29172851BB31}"/>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3" name="Freeform 6">
              <a:extLst>
                <a:ext uri="{FF2B5EF4-FFF2-40B4-BE49-F238E27FC236}">
                  <a16:creationId xmlns:a16="http://schemas.microsoft.com/office/drawing/2014/main" id="{20BA2B5F-DDD4-4967-BA92-C42F2F461D14}"/>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4" name="Rectangle 7">
              <a:extLst>
                <a:ext uri="{FF2B5EF4-FFF2-40B4-BE49-F238E27FC236}">
                  <a16:creationId xmlns:a16="http://schemas.microsoft.com/office/drawing/2014/main" id="{67B778BA-B1D3-440C-A807-35ED246DA0C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5" name="Freeform 8">
              <a:extLst>
                <a:ext uri="{FF2B5EF4-FFF2-40B4-BE49-F238E27FC236}">
                  <a16:creationId xmlns:a16="http://schemas.microsoft.com/office/drawing/2014/main" id="{00D5A7F3-5BF7-4D19-BD8F-6D21CC39AE63}"/>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6" name="Freeform 9">
              <a:extLst>
                <a:ext uri="{FF2B5EF4-FFF2-40B4-BE49-F238E27FC236}">
                  <a16:creationId xmlns:a16="http://schemas.microsoft.com/office/drawing/2014/main" id="{E164B9DC-006A-40EA-ACFF-133F0E713F77}"/>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7" name="Freeform 10">
              <a:extLst>
                <a:ext uri="{FF2B5EF4-FFF2-40B4-BE49-F238E27FC236}">
                  <a16:creationId xmlns:a16="http://schemas.microsoft.com/office/drawing/2014/main" id="{C5976CF7-C6F9-4968-A9DC-7E5226F8DB8A}"/>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8" name="Rectangle 11">
              <a:extLst>
                <a:ext uri="{FF2B5EF4-FFF2-40B4-BE49-F238E27FC236}">
                  <a16:creationId xmlns:a16="http://schemas.microsoft.com/office/drawing/2014/main" id="{66FDAFA8-B672-4D3B-B649-2CCE5933188B}"/>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9" name="Freeform 12">
              <a:extLst>
                <a:ext uri="{FF2B5EF4-FFF2-40B4-BE49-F238E27FC236}">
                  <a16:creationId xmlns:a16="http://schemas.microsoft.com/office/drawing/2014/main" id="{84D5BF82-7C78-499E-8A7D-D6C616407F56}"/>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0" name="Rectangle 13">
              <a:extLst>
                <a:ext uri="{FF2B5EF4-FFF2-40B4-BE49-F238E27FC236}">
                  <a16:creationId xmlns:a16="http://schemas.microsoft.com/office/drawing/2014/main" id="{16A128BF-91A6-467D-9829-A5F2D2E6883F}"/>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1" name="Freeform 14">
              <a:extLst>
                <a:ext uri="{FF2B5EF4-FFF2-40B4-BE49-F238E27FC236}">
                  <a16:creationId xmlns:a16="http://schemas.microsoft.com/office/drawing/2014/main" id="{4FCD4F3F-A16E-4BC8-B86D-D4BE14B94807}"/>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2" name="Freeform 15">
              <a:extLst>
                <a:ext uri="{FF2B5EF4-FFF2-40B4-BE49-F238E27FC236}">
                  <a16:creationId xmlns:a16="http://schemas.microsoft.com/office/drawing/2014/main" id="{76533970-880E-41A6-AA81-7396F7E4C50C}"/>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3" name="Freeform 16">
              <a:extLst>
                <a:ext uri="{FF2B5EF4-FFF2-40B4-BE49-F238E27FC236}">
                  <a16:creationId xmlns:a16="http://schemas.microsoft.com/office/drawing/2014/main" id="{E7ED20FE-7965-456D-B267-5D34C837A278}"/>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4" name="Freeform 17">
              <a:extLst>
                <a:ext uri="{FF2B5EF4-FFF2-40B4-BE49-F238E27FC236}">
                  <a16:creationId xmlns:a16="http://schemas.microsoft.com/office/drawing/2014/main" id="{1CAC00A5-4343-42F0-B98D-B767D3637DE8}"/>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5" name="Rectangle 18">
              <a:extLst>
                <a:ext uri="{FF2B5EF4-FFF2-40B4-BE49-F238E27FC236}">
                  <a16:creationId xmlns:a16="http://schemas.microsoft.com/office/drawing/2014/main" id="{2A279DFC-7760-4E2C-9EA1-2E095522DB75}"/>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6" name="Freeform 19">
              <a:extLst>
                <a:ext uri="{FF2B5EF4-FFF2-40B4-BE49-F238E27FC236}">
                  <a16:creationId xmlns:a16="http://schemas.microsoft.com/office/drawing/2014/main" id="{4040C7EA-B2E6-4412-A69B-3F5B0770F2C9}"/>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7" name="Freeform 20">
              <a:extLst>
                <a:ext uri="{FF2B5EF4-FFF2-40B4-BE49-F238E27FC236}">
                  <a16:creationId xmlns:a16="http://schemas.microsoft.com/office/drawing/2014/main" id="{A6347BE4-DFFD-40D6-939B-92A0DDD7D617}"/>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8" name="Freeform 21">
              <a:extLst>
                <a:ext uri="{FF2B5EF4-FFF2-40B4-BE49-F238E27FC236}">
                  <a16:creationId xmlns:a16="http://schemas.microsoft.com/office/drawing/2014/main" id="{5267BAB1-40EB-48B3-B6FE-873C222A9C37}"/>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69" name="Freeform 22">
              <a:extLst>
                <a:ext uri="{FF2B5EF4-FFF2-40B4-BE49-F238E27FC236}">
                  <a16:creationId xmlns:a16="http://schemas.microsoft.com/office/drawing/2014/main" id="{9B143DE2-367D-4F73-8563-71E2F1D45AE9}"/>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0" name="Freeform 23">
              <a:extLst>
                <a:ext uri="{FF2B5EF4-FFF2-40B4-BE49-F238E27FC236}">
                  <a16:creationId xmlns:a16="http://schemas.microsoft.com/office/drawing/2014/main" id="{5575DF30-BB36-438C-B9BA-BDF6B9A24156}"/>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1" name="Freeform 24">
              <a:extLst>
                <a:ext uri="{FF2B5EF4-FFF2-40B4-BE49-F238E27FC236}">
                  <a16:creationId xmlns:a16="http://schemas.microsoft.com/office/drawing/2014/main" id="{EC7B2DEF-3C23-4E47-A792-B5B6EF41A487}"/>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2" name="Freeform 25">
              <a:extLst>
                <a:ext uri="{FF2B5EF4-FFF2-40B4-BE49-F238E27FC236}">
                  <a16:creationId xmlns:a16="http://schemas.microsoft.com/office/drawing/2014/main" id="{A8381D09-D0A8-42A5-902B-2506FAA36B49}"/>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3" name="Freeform 26">
              <a:extLst>
                <a:ext uri="{FF2B5EF4-FFF2-40B4-BE49-F238E27FC236}">
                  <a16:creationId xmlns:a16="http://schemas.microsoft.com/office/drawing/2014/main" id="{FED001E1-EDCD-4E5B-AADB-6E2094192E11}"/>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4" name="Freeform 27">
              <a:extLst>
                <a:ext uri="{FF2B5EF4-FFF2-40B4-BE49-F238E27FC236}">
                  <a16:creationId xmlns:a16="http://schemas.microsoft.com/office/drawing/2014/main" id="{C5E2327B-AA4E-478E-BF79-75C12841EF86}"/>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5" name="Freeform 28">
              <a:extLst>
                <a:ext uri="{FF2B5EF4-FFF2-40B4-BE49-F238E27FC236}">
                  <a16:creationId xmlns:a16="http://schemas.microsoft.com/office/drawing/2014/main" id="{BC3166C5-62D1-49CF-82BB-365D52B2B32D}"/>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6" name="Freeform 29">
              <a:extLst>
                <a:ext uri="{FF2B5EF4-FFF2-40B4-BE49-F238E27FC236}">
                  <a16:creationId xmlns:a16="http://schemas.microsoft.com/office/drawing/2014/main" id="{D825E1C4-6CAF-49B7-96A0-84CFB8CA6E30}"/>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7" name="Freeform 30">
              <a:extLst>
                <a:ext uri="{FF2B5EF4-FFF2-40B4-BE49-F238E27FC236}">
                  <a16:creationId xmlns:a16="http://schemas.microsoft.com/office/drawing/2014/main" id="{B49FBE98-CCB9-4813-B5A1-9C6FCC44E9D9}"/>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8" name="Freeform 31">
              <a:extLst>
                <a:ext uri="{FF2B5EF4-FFF2-40B4-BE49-F238E27FC236}">
                  <a16:creationId xmlns:a16="http://schemas.microsoft.com/office/drawing/2014/main" id="{414662BD-9897-4789-A7F5-E8C075AEDCD8}"/>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9" name="Freeform 32">
              <a:extLst>
                <a:ext uri="{FF2B5EF4-FFF2-40B4-BE49-F238E27FC236}">
                  <a16:creationId xmlns:a16="http://schemas.microsoft.com/office/drawing/2014/main" id="{B4EEDD90-3259-4BF5-9C72-782C8790592D}"/>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0" name="Freeform 33">
              <a:extLst>
                <a:ext uri="{FF2B5EF4-FFF2-40B4-BE49-F238E27FC236}">
                  <a16:creationId xmlns:a16="http://schemas.microsoft.com/office/drawing/2014/main" id="{0F2FB4C5-D4AC-4373-B04A-18513A618268}"/>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1" name="Freeform 34">
              <a:extLst>
                <a:ext uri="{FF2B5EF4-FFF2-40B4-BE49-F238E27FC236}">
                  <a16:creationId xmlns:a16="http://schemas.microsoft.com/office/drawing/2014/main" id="{8A367746-EC14-4A93-BB32-8CD74E396362}"/>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2" name="Freeform 35">
              <a:extLst>
                <a:ext uri="{FF2B5EF4-FFF2-40B4-BE49-F238E27FC236}">
                  <a16:creationId xmlns:a16="http://schemas.microsoft.com/office/drawing/2014/main" id="{61A3575A-AF85-49B9-BE23-D46676376C24}"/>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3" name="Freeform 36">
              <a:extLst>
                <a:ext uri="{FF2B5EF4-FFF2-40B4-BE49-F238E27FC236}">
                  <a16:creationId xmlns:a16="http://schemas.microsoft.com/office/drawing/2014/main" id="{D1FA77D7-C665-4D4F-8B14-7F64CA3F78E6}"/>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4" name="Freeform 37">
              <a:extLst>
                <a:ext uri="{FF2B5EF4-FFF2-40B4-BE49-F238E27FC236}">
                  <a16:creationId xmlns:a16="http://schemas.microsoft.com/office/drawing/2014/main" id="{41F2E833-74C7-419F-91C1-7B52DDD570CE}"/>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5" name="Freeform 38">
              <a:extLst>
                <a:ext uri="{FF2B5EF4-FFF2-40B4-BE49-F238E27FC236}">
                  <a16:creationId xmlns:a16="http://schemas.microsoft.com/office/drawing/2014/main" id="{78BBEFED-432B-4158-87DD-4C5BDDCC8885}"/>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6" name="Freeform 39">
              <a:extLst>
                <a:ext uri="{FF2B5EF4-FFF2-40B4-BE49-F238E27FC236}">
                  <a16:creationId xmlns:a16="http://schemas.microsoft.com/office/drawing/2014/main" id="{F5DC16A1-22FF-46B2-92A7-85724595FC96}"/>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870734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Nosto 3">
    <p:bg>
      <p:bgPr>
        <a:solidFill>
          <a:srgbClr val="EAD8D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bg1"/>
                </a:solidFill>
              </a:defRPr>
            </a:lvl1pPr>
          </a:lstStyle>
          <a:p>
            <a:fld id="{3781E403-743C-4C20-B4E1-C915BBDA077A}" type="datetime1">
              <a:rPr lang="fi-FI" smtClean="0"/>
              <a:pPr/>
              <a:t>4.4.2023</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5" name="Ryhmä 14">
            <a:extLst>
              <a:ext uri="{FF2B5EF4-FFF2-40B4-BE49-F238E27FC236}">
                <a16:creationId xmlns:a16="http://schemas.microsoft.com/office/drawing/2014/main" id="{8B1C1E89-B6F8-49BF-82C8-A6F02E4B57B7}"/>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chemeClr val="bg1"/>
          </a:solidFill>
        </p:grpSpPr>
        <p:sp>
          <p:nvSpPr>
            <p:cNvPr id="16" name="Freeform 5">
              <a:extLst>
                <a:ext uri="{FF2B5EF4-FFF2-40B4-BE49-F238E27FC236}">
                  <a16:creationId xmlns:a16="http://schemas.microsoft.com/office/drawing/2014/main" id="{E97012B5-9C4B-4FA7-9128-725551F40CAF}"/>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Freeform 6">
              <a:extLst>
                <a:ext uri="{FF2B5EF4-FFF2-40B4-BE49-F238E27FC236}">
                  <a16:creationId xmlns:a16="http://schemas.microsoft.com/office/drawing/2014/main" id="{21858B00-DD0A-4A26-9A3D-A3905F708462}"/>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Rectangle 7">
              <a:extLst>
                <a:ext uri="{FF2B5EF4-FFF2-40B4-BE49-F238E27FC236}">
                  <a16:creationId xmlns:a16="http://schemas.microsoft.com/office/drawing/2014/main" id="{8498E551-C5FF-4327-B484-8597604A7E12}"/>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Freeform 8">
              <a:extLst>
                <a:ext uri="{FF2B5EF4-FFF2-40B4-BE49-F238E27FC236}">
                  <a16:creationId xmlns:a16="http://schemas.microsoft.com/office/drawing/2014/main" id="{58BF813D-4D1D-4443-81E1-EECE2F34B5D0}"/>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9">
              <a:extLst>
                <a:ext uri="{FF2B5EF4-FFF2-40B4-BE49-F238E27FC236}">
                  <a16:creationId xmlns:a16="http://schemas.microsoft.com/office/drawing/2014/main" id="{DF0866FB-9134-49DD-9186-C06B752427AA}"/>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0">
              <a:extLst>
                <a:ext uri="{FF2B5EF4-FFF2-40B4-BE49-F238E27FC236}">
                  <a16:creationId xmlns:a16="http://schemas.microsoft.com/office/drawing/2014/main" id="{A0BAD931-7708-4BB3-B980-1DEF7035597B}"/>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Rectangle 11">
              <a:extLst>
                <a:ext uri="{FF2B5EF4-FFF2-40B4-BE49-F238E27FC236}">
                  <a16:creationId xmlns:a16="http://schemas.microsoft.com/office/drawing/2014/main" id="{CFE06B85-E7F9-45CB-8B47-60E16B8FDEDA}"/>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2">
              <a:extLst>
                <a:ext uri="{FF2B5EF4-FFF2-40B4-BE49-F238E27FC236}">
                  <a16:creationId xmlns:a16="http://schemas.microsoft.com/office/drawing/2014/main" id="{5D9304E0-5B9D-4305-B17C-B43C3499177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3">
              <a:extLst>
                <a:ext uri="{FF2B5EF4-FFF2-40B4-BE49-F238E27FC236}">
                  <a16:creationId xmlns:a16="http://schemas.microsoft.com/office/drawing/2014/main" id="{621B6AFB-FAA0-406C-8F2D-2BE12225500D}"/>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4">
              <a:extLst>
                <a:ext uri="{FF2B5EF4-FFF2-40B4-BE49-F238E27FC236}">
                  <a16:creationId xmlns:a16="http://schemas.microsoft.com/office/drawing/2014/main" id="{940BD04D-86AE-47A0-9675-04E579DAA4AE}"/>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15">
              <a:extLst>
                <a:ext uri="{FF2B5EF4-FFF2-40B4-BE49-F238E27FC236}">
                  <a16:creationId xmlns:a16="http://schemas.microsoft.com/office/drawing/2014/main" id="{81ABE9CB-ACC3-450C-A9AE-B04D724951BE}"/>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16">
              <a:extLst>
                <a:ext uri="{FF2B5EF4-FFF2-40B4-BE49-F238E27FC236}">
                  <a16:creationId xmlns:a16="http://schemas.microsoft.com/office/drawing/2014/main" id="{51E8780C-FEAB-41AE-BD1E-A1B98BEF1C8F}"/>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17">
              <a:extLst>
                <a:ext uri="{FF2B5EF4-FFF2-40B4-BE49-F238E27FC236}">
                  <a16:creationId xmlns:a16="http://schemas.microsoft.com/office/drawing/2014/main" id="{0C9A5B4C-2902-4161-A3EA-5772DF5C2E9C}"/>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Rectangle 18">
              <a:extLst>
                <a:ext uri="{FF2B5EF4-FFF2-40B4-BE49-F238E27FC236}">
                  <a16:creationId xmlns:a16="http://schemas.microsoft.com/office/drawing/2014/main" id="{7AD55488-9345-4F18-BEC1-DFE03305FFD1}"/>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19">
              <a:extLst>
                <a:ext uri="{FF2B5EF4-FFF2-40B4-BE49-F238E27FC236}">
                  <a16:creationId xmlns:a16="http://schemas.microsoft.com/office/drawing/2014/main" id="{E87EE6F5-97AE-4903-BD63-FC0C0558D8C6}"/>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0">
              <a:extLst>
                <a:ext uri="{FF2B5EF4-FFF2-40B4-BE49-F238E27FC236}">
                  <a16:creationId xmlns:a16="http://schemas.microsoft.com/office/drawing/2014/main" id="{03918C94-D667-45DA-9092-9EFE70ECD805}"/>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1">
              <a:extLst>
                <a:ext uri="{FF2B5EF4-FFF2-40B4-BE49-F238E27FC236}">
                  <a16:creationId xmlns:a16="http://schemas.microsoft.com/office/drawing/2014/main" id="{506306BC-23E9-4F2E-ADE7-F1FE1EC4B408}"/>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2">
              <a:extLst>
                <a:ext uri="{FF2B5EF4-FFF2-40B4-BE49-F238E27FC236}">
                  <a16:creationId xmlns:a16="http://schemas.microsoft.com/office/drawing/2014/main" id="{C196F3C0-30F1-4F8C-A8CF-BD7CBAE5931B}"/>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3">
              <a:extLst>
                <a:ext uri="{FF2B5EF4-FFF2-40B4-BE49-F238E27FC236}">
                  <a16:creationId xmlns:a16="http://schemas.microsoft.com/office/drawing/2014/main" id="{E90F08B4-5341-4CEB-9D92-76863D16F884}"/>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4">
              <a:extLst>
                <a:ext uri="{FF2B5EF4-FFF2-40B4-BE49-F238E27FC236}">
                  <a16:creationId xmlns:a16="http://schemas.microsoft.com/office/drawing/2014/main" id="{87655FB8-9176-44AD-AB2A-BB6CAEAF24D9}"/>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25">
              <a:extLst>
                <a:ext uri="{FF2B5EF4-FFF2-40B4-BE49-F238E27FC236}">
                  <a16:creationId xmlns:a16="http://schemas.microsoft.com/office/drawing/2014/main" id="{12A8515F-5B82-4C8D-B101-943402C03079}"/>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26">
              <a:extLst>
                <a:ext uri="{FF2B5EF4-FFF2-40B4-BE49-F238E27FC236}">
                  <a16:creationId xmlns:a16="http://schemas.microsoft.com/office/drawing/2014/main" id="{9390C10B-9D1C-4E0C-8482-97FBCCFC0B3A}"/>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27">
              <a:extLst>
                <a:ext uri="{FF2B5EF4-FFF2-40B4-BE49-F238E27FC236}">
                  <a16:creationId xmlns:a16="http://schemas.microsoft.com/office/drawing/2014/main" id="{DC16B522-3492-4D0A-8AAF-3FD9443C3025}"/>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28">
              <a:extLst>
                <a:ext uri="{FF2B5EF4-FFF2-40B4-BE49-F238E27FC236}">
                  <a16:creationId xmlns:a16="http://schemas.microsoft.com/office/drawing/2014/main" id="{287C7606-2B63-4D81-A12F-8DBE31944E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29">
              <a:extLst>
                <a:ext uri="{FF2B5EF4-FFF2-40B4-BE49-F238E27FC236}">
                  <a16:creationId xmlns:a16="http://schemas.microsoft.com/office/drawing/2014/main" id="{0078A513-5739-4D95-8102-69BFA889F168}"/>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0">
              <a:extLst>
                <a:ext uri="{FF2B5EF4-FFF2-40B4-BE49-F238E27FC236}">
                  <a16:creationId xmlns:a16="http://schemas.microsoft.com/office/drawing/2014/main" id="{55EA118F-BA68-458E-80DA-116A0FD4E56F}"/>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1">
              <a:extLst>
                <a:ext uri="{FF2B5EF4-FFF2-40B4-BE49-F238E27FC236}">
                  <a16:creationId xmlns:a16="http://schemas.microsoft.com/office/drawing/2014/main" id="{1B6A7819-1B67-4546-86C6-88F4A63A2310}"/>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2">
              <a:extLst>
                <a:ext uri="{FF2B5EF4-FFF2-40B4-BE49-F238E27FC236}">
                  <a16:creationId xmlns:a16="http://schemas.microsoft.com/office/drawing/2014/main" id="{E053562B-AAA5-4365-BF7D-30CC12A4560F}"/>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3">
              <a:extLst>
                <a:ext uri="{FF2B5EF4-FFF2-40B4-BE49-F238E27FC236}">
                  <a16:creationId xmlns:a16="http://schemas.microsoft.com/office/drawing/2014/main" id="{2A51DA06-2C43-44FB-A009-3B49AE2F303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4">
              <a:extLst>
                <a:ext uri="{FF2B5EF4-FFF2-40B4-BE49-F238E27FC236}">
                  <a16:creationId xmlns:a16="http://schemas.microsoft.com/office/drawing/2014/main" id="{7C653F36-EF5F-4BB2-9625-B426EE652735}"/>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6" name="Freeform 35">
              <a:extLst>
                <a:ext uri="{FF2B5EF4-FFF2-40B4-BE49-F238E27FC236}">
                  <a16:creationId xmlns:a16="http://schemas.microsoft.com/office/drawing/2014/main" id="{8026A9AA-F44D-4C1D-BA37-22A699CD2020}"/>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7" name="Freeform 36">
              <a:extLst>
                <a:ext uri="{FF2B5EF4-FFF2-40B4-BE49-F238E27FC236}">
                  <a16:creationId xmlns:a16="http://schemas.microsoft.com/office/drawing/2014/main" id="{F12ADACD-9683-4640-8355-23D516402450}"/>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8" name="Freeform 37">
              <a:extLst>
                <a:ext uri="{FF2B5EF4-FFF2-40B4-BE49-F238E27FC236}">
                  <a16:creationId xmlns:a16="http://schemas.microsoft.com/office/drawing/2014/main" id="{E6F80046-D9D1-4BBB-A232-CC611C3C1F04}"/>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9" name="Freeform 38">
              <a:extLst>
                <a:ext uri="{FF2B5EF4-FFF2-40B4-BE49-F238E27FC236}">
                  <a16:creationId xmlns:a16="http://schemas.microsoft.com/office/drawing/2014/main" id="{2F40FA35-9041-4F7B-9841-FFB3B57A8699}"/>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50" name="Freeform 39">
              <a:extLst>
                <a:ext uri="{FF2B5EF4-FFF2-40B4-BE49-F238E27FC236}">
                  <a16:creationId xmlns:a16="http://schemas.microsoft.com/office/drawing/2014/main" id="{21D0657E-9C51-405D-B04C-8F0183B9A313}"/>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743025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osto 4">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071D49"/>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bg1"/>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fld id="{3781E403-743C-4C20-B4E1-C915BBDA077A}" type="datetime1">
              <a:rPr lang="fi-FI" smtClean="0"/>
              <a:pPr/>
              <a:t>4.4.2023</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1034787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osto 5">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4E7BBD"/>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bg1"/>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fld id="{3781E403-743C-4C20-B4E1-C915BBDA077A}" type="datetime1">
              <a:rPr lang="fi-FI" smtClean="0"/>
              <a:pPr/>
              <a:t>4.4.2023</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2367436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osto 6">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62F15D7-215F-443F-A1DC-8554A7D35C74}"/>
              </a:ext>
              <a:ext uri="{C183D7F6-B498-43B3-948B-1728B52AA6E4}">
                <adec:decorative xmlns:adec="http://schemas.microsoft.com/office/drawing/2017/decorative" val="1"/>
              </a:ext>
            </a:extLst>
          </p:cNvPr>
          <p:cNvGrpSpPr/>
          <p:nvPr userDrawn="1"/>
        </p:nvGrpSpPr>
        <p:grpSpPr bwMode="gray">
          <a:xfrm>
            <a:off x="93600" y="138196"/>
            <a:ext cx="12103179" cy="6575345"/>
            <a:chOff x="82510" y="120610"/>
            <a:chExt cx="12103179" cy="6575345"/>
          </a:xfrm>
          <a:solidFill>
            <a:srgbClr val="EAD8D6"/>
          </a:solidFill>
        </p:grpSpPr>
        <p:sp>
          <p:nvSpPr>
            <p:cNvPr id="11" name="Oval 5">
              <a:extLst>
                <a:ext uri="{FF2B5EF4-FFF2-40B4-BE49-F238E27FC236}">
                  <a16:creationId xmlns:a16="http://schemas.microsoft.com/office/drawing/2014/main" id="{3D2D7CE3-8E29-45C6-B649-9DAE101D92D4}"/>
                </a:ext>
              </a:extLst>
            </p:cNvPr>
            <p:cNvSpPr>
              <a:spLocks noChangeArrowheads="1"/>
            </p:cNvSpPr>
            <p:nvPr userDrawn="1"/>
          </p:nvSpPr>
          <p:spPr bwMode="gray">
            <a:xfrm>
              <a:off x="82510" y="120610"/>
              <a:ext cx="6573768" cy="6575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E7B78B73-AF3B-4736-A6B2-40C455812E9D}"/>
                </a:ext>
              </a:extLst>
            </p:cNvPr>
            <p:cNvSpPr>
              <a:spLocks/>
            </p:cNvSpPr>
            <p:nvPr userDrawn="1"/>
          </p:nvSpPr>
          <p:spPr bwMode="gray">
            <a:xfrm>
              <a:off x="6747778" y="1975842"/>
              <a:ext cx="2852261" cy="2852261"/>
            </a:xfrm>
            <a:custGeom>
              <a:avLst/>
              <a:gdLst>
                <a:gd name="T0" fmla="*/ 7917 w 15835"/>
                <a:gd name="T1" fmla="*/ 15835 h 15835"/>
                <a:gd name="T2" fmla="*/ 0 w 15835"/>
                <a:gd name="T3" fmla="*/ 7917 h 15835"/>
                <a:gd name="T4" fmla="*/ 7917 w 15835"/>
                <a:gd name="T5" fmla="*/ 0 h 15835"/>
                <a:gd name="T6" fmla="*/ 15835 w 15835"/>
                <a:gd name="T7" fmla="*/ 7917 h 15835"/>
                <a:gd name="T8" fmla="*/ 7917 w 15835"/>
                <a:gd name="T9" fmla="*/ 15835 h 15835"/>
              </a:gdLst>
              <a:ahLst/>
              <a:cxnLst>
                <a:cxn ang="0">
                  <a:pos x="T0" y="T1"/>
                </a:cxn>
                <a:cxn ang="0">
                  <a:pos x="T2" y="T3"/>
                </a:cxn>
                <a:cxn ang="0">
                  <a:pos x="T4" y="T5"/>
                </a:cxn>
                <a:cxn ang="0">
                  <a:pos x="T6" y="T7"/>
                </a:cxn>
                <a:cxn ang="0">
                  <a:pos x="T8" y="T9"/>
                </a:cxn>
              </a:cxnLst>
              <a:rect l="0" t="0" r="r" b="b"/>
              <a:pathLst>
                <a:path w="15835" h="15835">
                  <a:moveTo>
                    <a:pt x="7917" y="15835"/>
                  </a:moveTo>
                  <a:lnTo>
                    <a:pt x="0" y="7917"/>
                  </a:lnTo>
                  <a:lnTo>
                    <a:pt x="7917" y="0"/>
                  </a:lnTo>
                  <a:lnTo>
                    <a:pt x="15835" y="7917"/>
                  </a:lnTo>
                  <a:lnTo>
                    <a:pt x="7917" y="158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CA33CB04-F371-4BA5-B71A-4E7C571AC0C0}"/>
                </a:ext>
              </a:extLst>
            </p:cNvPr>
            <p:cNvSpPr>
              <a:spLocks/>
            </p:cNvSpPr>
            <p:nvPr userDrawn="1"/>
          </p:nvSpPr>
          <p:spPr bwMode="gray">
            <a:xfrm>
              <a:off x="9696271" y="937796"/>
              <a:ext cx="2489418" cy="4970948"/>
            </a:xfrm>
            <a:custGeom>
              <a:avLst/>
              <a:gdLst>
                <a:gd name="T0" fmla="*/ 13819 w 13819"/>
                <a:gd name="T1" fmla="*/ 16264 h 27592"/>
                <a:gd name="T2" fmla="*/ 12792 w 13819"/>
                <a:gd name="T3" fmla="*/ 27577 h 27592"/>
                <a:gd name="T4" fmla="*/ 13444 w 13819"/>
                <a:gd name="T5" fmla="*/ 16237 h 27592"/>
                <a:gd name="T6" fmla="*/ 10748 w 13819"/>
                <a:gd name="T7" fmla="*/ 27271 h 27592"/>
                <a:gd name="T8" fmla="*/ 13089 w 13819"/>
                <a:gd name="T9" fmla="*/ 16156 h 27592"/>
                <a:gd name="T10" fmla="*/ 8768 w 13819"/>
                <a:gd name="T11" fmla="*/ 26661 h 27592"/>
                <a:gd name="T12" fmla="*/ 12751 w 13819"/>
                <a:gd name="T13" fmla="*/ 16023 h 27592"/>
                <a:gd name="T14" fmla="*/ 6904 w 13819"/>
                <a:gd name="T15" fmla="*/ 25762 h 27592"/>
                <a:gd name="T16" fmla="*/ 12432 w 13819"/>
                <a:gd name="T17" fmla="*/ 15839 h 27592"/>
                <a:gd name="T18" fmla="*/ 5200 w 13819"/>
                <a:gd name="T19" fmla="*/ 24598 h 27592"/>
                <a:gd name="T20" fmla="*/ 12141 w 13819"/>
                <a:gd name="T21" fmla="*/ 15606 h 27592"/>
                <a:gd name="T22" fmla="*/ 3690 w 13819"/>
                <a:gd name="T23" fmla="*/ 23196 h 27592"/>
                <a:gd name="T24" fmla="*/ 11887 w 13819"/>
                <a:gd name="T25" fmla="*/ 15332 h 27592"/>
                <a:gd name="T26" fmla="*/ 2403 w 13819"/>
                <a:gd name="T27" fmla="*/ 21585 h 27592"/>
                <a:gd name="T28" fmla="*/ 11677 w 13819"/>
                <a:gd name="T29" fmla="*/ 15026 h 27592"/>
                <a:gd name="T30" fmla="*/ 1368 w 13819"/>
                <a:gd name="T31" fmla="*/ 19796 h 27592"/>
                <a:gd name="T32" fmla="*/ 11519 w 13819"/>
                <a:gd name="T33" fmla="*/ 14697 h 27592"/>
                <a:gd name="T34" fmla="*/ 611 w 13819"/>
                <a:gd name="T35" fmla="*/ 17868 h 27592"/>
                <a:gd name="T36" fmla="*/ 11412 w 13819"/>
                <a:gd name="T37" fmla="*/ 14351 h 27592"/>
                <a:gd name="T38" fmla="*/ 152 w 13819"/>
                <a:gd name="T39" fmla="*/ 15849 h 27592"/>
                <a:gd name="T40" fmla="*/ 11358 w 13819"/>
                <a:gd name="T41" fmla="*/ 13986 h 27592"/>
                <a:gd name="T42" fmla="*/ 0 w 13819"/>
                <a:gd name="T43" fmla="*/ 13796 h 27592"/>
                <a:gd name="T44" fmla="*/ 11358 w 13819"/>
                <a:gd name="T45" fmla="*/ 13605 h 27592"/>
                <a:gd name="T46" fmla="*/ 152 w 13819"/>
                <a:gd name="T47" fmla="*/ 11743 h 27592"/>
                <a:gd name="T48" fmla="*/ 11412 w 13819"/>
                <a:gd name="T49" fmla="*/ 13241 h 27592"/>
                <a:gd name="T50" fmla="*/ 611 w 13819"/>
                <a:gd name="T51" fmla="*/ 9724 h 27592"/>
                <a:gd name="T52" fmla="*/ 11519 w 13819"/>
                <a:gd name="T53" fmla="*/ 12895 h 27592"/>
                <a:gd name="T54" fmla="*/ 1369 w 13819"/>
                <a:gd name="T55" fmla="*/ 7796 h 27592"/>
                <a:gd name="T56" fmla="*/ 11677 w 13819"/>
                <a:gd name="T57" fmla="*/ 12566 h 27592"/>
                <a:gd name="T58" fmla="*/ 2403 w 13819"/>
                <a:gd name="T59" fmla="*/ 6007 h 27592"/>
                <a:gd name="T60" fmla="*/ 11887 w 13819"/>
                <a:gd name="T61" fmla="*/ 12260 h 27592"/>
                <a:gd name="T62" fmla="*/ 3690 w 13819"/>
                <a:gd name="T63" fmla="*/ 4396 h 27592"/>
                <a:gd name="T64" fmla="*/ 12141 w 13819"/>
                <a:gd name="T65" fmla="*/ 11986 h 27592"/>
                <a:gd name="T66" fmla="*/ 5200 w 13819"/>
                <a:gd name="T67" fmla="*/ 2994 h 27592"/>
                <a:gd name="T68" fmla="*/ 12432 w 13819"/>
                <a:gd name="T69" fmla="*/ 11753 h 27592"/>
                <a:gd name="T70" fmla="*/ 6904 w 13819"/>
                <a:gd name="T71" fmla="*/ 1830 h 27592"/>
                <a:gd name="T72" fmla="*/ 12751 w 13819"/>
                <a:gd name="T73" fmla="*/ 11569 h 27592"/>
                <a:gd name="T74" fmla="*/ 8768 w 13819"/>
                <a:gd name="T75" fmla="*/ 931 h 27592"/>
                <a:gd name="T76" fmla="*/ 13089 w 13819"/>
                <a:gd name="T77" fmla="*/ 11436 h 27592"/>
                <a:gd name="T78" fmla="*/ 10748 w 13819"/>
                <a:gd name="T79" fmla="*/ 321 h 27592"/>
                <a:gd name="T80" fmla="*/ 13444 w 13819"/>
                <a:gd name="T81" fmla="*/ 11355 h 27592"/>
                <a:gd name="T82" fmla="*/ 12792 w 13819"/>
                <a:gd name="T83" fmla="*/ 15 h 27592"/>
                <a:gd name="T84" fmla="*/ 13819 w 13819"/>
                <a:gd name="T85" fmla="*/ 11328 h 27592"/>
                <a:gd name="T86" fmla="*/ 13819 w 13819"/>
                <a:gd name="T87" fmla="*/ 16264 h 2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9" h="27592">
                  <a:moveTo>
                    <a:pt x="13819" y="16264"/>
                  </a:moveTo>
                  <a:cubicBezTo>
                    <a:pt x="13614" y="16265"/>
                    <a:pt x="12993" y="27592"/>
                    <a:pt x="12792" y="27577"/>
                  </a:cubicBezTo>
                  <a:cubicBezTo>
                    <a:pt x="12588" y="27562"/>
                    <a:pt x="13643" y="16267"/>
                    <a:pt x="13444" y="16237"/>
                  </a:cubicBezTo>
                  <a:cubicBezTo>
                    <a:pt x="13242" y="16207"/>
                    <a:pt x="10945" y="27316"/>
                    <a:pt x="10748" y="27271"/>
                  </a:cubicBezTo>
                  <a:cubicBezTo>
                    <a:pt x="10549" y="27226"/>
                    <a:pt x="13282" y="16216"/>
                    <a:pt x="13089" y="16156"/>
                  </a:cubicBezTo>
                  <a:cubicBezTo>
                    <a:pt x="12894" y="16096"/>
                    <a:pt x="8956" y="26735"/>
                    <a:pt x="8768" y="26661"/>
                  </a:cubicBezTo>
                  <a:cubicBezTo>
                    <a:pt x="8578" y="26587"/>
                    <a:pt x="12933" y="16111"/>
                    <a:pt x="12751" y="16023"/>
                  </a:cubicBezTo>
                  <a:cubicBezTo>
                    <a:pt x="12567" y="15935"/>
                    <a:pt x="7080" y="25863"/>
                    <a:pt x="6904" y="25762"/>
                  </a:cubicBezTo>
                  <a:cubicBezTo>
                    <a:pt x="6728" y="25660"/>
                    <a:pt x="12600" y="15953"/>
                    <a:pt x="12432" y="15839"/>
                  </a:cubicBezTo>
                  <a:cubicBezTo>
                    <a:pt x="12264" y="15724"/>
                    <a:pt x="5358" y="24725"/>
                    <a:pt x="5200" y="24598"/>
                  </a:cubicBezTo>
                  <a:cubicBezTo>
                    <a:pt x="5041" y="24471"/>
                    <a:pt x="12290" y="15744"/>
                    <a:pt x="12141" y="15606"/>
                  </a:cubicBezTo>
                  <a:cubicBezTo>
                    <a:pt x="11992" y="15468"/>
                    <a:pt x="3828" y="23345"/>
                    <a:pt x="3690" y="23196"/>
                  </a:cubicBezTo>
                  <a:cubicBezTo>
                    <a:pt x="3551" y="23047"/>
                    <a:pt x="12013" y="15491"/>
                    <a:pt x="11887" y="15332"/>
                  </a:cubicBezTo>
                  <a:cubicBezTo>
                    <a:pt x="11760" y="15174"/>
                    <a:pt x="2518" y="21753"/>
                    <a:pt x="2403" y="21585"/>
                  </a:cubicBezTo>
                  <a:cubicBezTo>
                    <a:pt x="2289" y="21417"/>
                    <a:pt x="11779" y="15202"/>
                    <a:pt x="11677" y="15026"/>
                  </a:cubicBezTo>
                  <a:cubicBezTo>
                    <a:pt x="11576" y="14851"/>
                    <a:pt x="1457" y="19979"/>
                    <a:pt x="1368" y="19796"/>
                  </a:cubicBezTo>
                  <a:cubicBezTo>
                    <a:pt x="1280" y="19614"/>
                    <a:pt x="11593" y="14887"/>
                    <a:pt x="11519" y="14697"/>
                  </a:cubicBezTo>
                  <a:cubicBezTo>
                    <a:pt x="11445" y="14509"/>
                    <a:pt x="671" y="18063"/>
                    <a:pt x="611" y="17868"/>
                  </a:cubicBezTo>
                  <a:cubicBezTo>
                    <a:pt x="552" y="17675"/>
                    <a:pt x="11457" y="14550"/>
                    <a:pt x="11412" y="14351"/>
                  </a:cubicBezTo>
                  <a:cubicBezTo>
                    <a:pt x="11367" y="14154"/>
                    <a:pt x="182" y="16051"/>
                    <a:pt x="152" y="15849"/>
                  </a:cubicBezTo>
                  <a:cubicBezTo>
                    <a:pt x="122" y="15649"/>
                    <a:pt x="11373" y="14190"/>
                    <a:pt x="11358" y="13986"/>
                  </a:cubicBezTo>
                  <a:cubicBezTo>
                    <a:pt x="11343" y="13785"/>
                    <a:pt x="0" y="14001"/>
                    <a:pt x="0" y="13796"/>
                  </a:cubicBezTo>
                  <a:cubicBezTo>
                    <a:pt x="0" y="13591"/>
                    <a:pt x="11343" y="13806"/>
                    <a:pt x="11358" y="13605"/>
                  </a:cubicBezTo>
                  <a:cubicBezTo>
                    <a:pt x="11373" y="13401"/>
                    <a:pt x="122" y="11942"/>
                    <a:pt x="152" y="11743"/>
                  </a:cubicBezTo>
                  <a:cubicBezTo>
                    <a:pt x="182" y="11541"/>
                    <a:pt x="11367" y="13438"/>
                    <a:pt x="11412" y="13241"/>
                  </a:cubicBezTo>
                  <a:cubicBezTo>
                    <a:pt x="11457" y="13042"/>
                    <a:pt x="552" y="9917"/>
                    <a:pt x="611" y="9724"/>
                  </a:cubicBezTo>
                  <a:cubicBezTo>
                    <a:pt x="671" y="9529"/>
                    <a:pt x="11445" y="13083"/>
                    <a:pt x="11519" y="12895"/>
                  </a:cubicBezTo>
                  <a:cubicBezTo>
                    <a:pt x="11593" y="12705"/>
                    <a:pt x="1281" y="7978"/>
                    <a:pt x="1369" y="7796"/>
                  </a:cubicBezTo>
                  <a:cubicBezTo>
                    <a:pt x="1457" y="7612"/>
                    <a:pt x="11576" y="12741"/>
                    <a:pt x="11677" y="12566"/>
                  </a:cubicBezTo>
                  <a:cubicBezTo>
                    <a:pt x="11779" y="12390"/>
                    <a:pt x="2289" y="6174"/>
                    <a:pt x="2403" y="6007"/>
                  </a:cubicBezTo>
                  <a:cubicBezTo>
                    <a:pt x="2518" y="5839"/>
                    <a:pt x="11760" y="12418"/>
                    <a:pt x="11887" y="12260"/>
                  </a:cubicBezTo>
                  <a:cubicBezTo>
                    <a:pt x="12013" y="12101"/>
                    <a:pt x="3552" y="4544"/>
                    <a:pt x="3690" y="4396"/>
                  </a:cubicBezTo>
                  <a:cubicBezTo>
                    <a:pt x="3828" y="4247"/>
                    <a:pt x="11992" y="12124"/>
                    <a:pt x="12141" y="11986"/>
                  </a:cubicBezTo>
                  <a:cubicBezTo>
                    <a:pt x="12290" y="11847"/>
                    <a:pt x="5041" y="3120"/>
                    <a:pt x="5200" y="2994"/>
                  </a:cubicBezTo>
                  <a:cubicBezTo>
                    <a:pt x="5359" y="2867"/>
                    <a:pt x="12264" y="11868"/>
                    <a:pt x="12432" y="11753"/>
                  </a:cubicBezTo>
                  <a:cubicBezTo>
                    <a:pt x="12600" y="11639"/>
                    <a:pt x="6728" y="1932"/>
                    <a:pt x="6904" y="1830"/>
                  </a:cubicBezTo>
                  <a:cubicBezTo>
                    <a:pt x="7080" y="1728"/>
                    <a:pt x="12567" y="11657"/>
                    <a:pt x="12751" y="11569"/>
                  </a:cubicBezTo>
                  <a:cubicBezTo>
                    <a:pt x="12933" y="11481"/>
                    <a:pt x="8579" y="1005"/>
                    <a:pt x="8768" y="931"/>
                  </a:cubicBezTo>
                  <a:cubicBezTo>
                    <a:pt x="8956" y="857"/>
                    <a:pt x="12894" y="11496"/>
                    <a:pt x="13089" y="11436"/>
                  </a:cubicBezTo>
                  <a:cubicBezTo>
                    <a:pt x="13282" y="11376"/>
                    <a:pt x="10549" y="366"/>
                    <a:pt x="10748" y="321"/>
                  </a:cubicBezTo>
                  <a:cubicBezTo>
                    <a:pt x="10945" y="276"/>
                    <a:pt x="13242" y="11385"/>
                    <a:pt x="13444" y="11355"/>
                  </a:cubicBezTo>
                  <a:cubicBezTo>
                    <a:pt x="13643" y="11325"/>
                    <a:pt x="12588" y="30"/>
                    <a:pt x="12792" y="15"/>
                  </a:cubicBezTo>
                  <a:cubicBezTo>
                    <a:pt x="12993" y="0"/>
                    <a:pt x="13614" y="11327"/>
                    <a:pt x="13819" y="11328"/>
                  </a:cubicBezTo>
                  <a:lnTo>
                    <a:pt x="13819" y="16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tx2"/>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fld id="{3781E403-743C-4C20-B4E1-C915BBDA077A}" type="datetime1">
              <a:rPr lang="fi-FI" smtClean="0"/>
              <a:pPr/>
              <a:t>4.4.2023</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spTree>
    <p:extLst>
      <p:ext uri="{BB962C8B-B14F-4D97-AF65-F5344CB8AC3E}">
        <p14:creationId xmlns:p14="http://schemas.microsoft.com/office/powerpoint/2010/main" val="4212149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Nosto kuvalla">
    <p:bg>
      <p:bgPr>
        <a:solidFill>
          <a:schemeClr val="bg1">
            <a:lumMod val="95000"/>
          </a:schemeClr>
        </a:solidFill>
        <a:effectLst/>
      </p:bgPr>
    </p:bg>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631027A5-8CB9-488F-85F4-89DA2396D178}"/>
              </a:ext>
            </a:extLst>
          </p:cNvPr>
          <p:cNvGrpSpPr/>
          <p:nvPr userDrawn="1"/>
        </p:nvGrpSpPr>
        <p:grpSpPr>
          <a:xfrm>
            <a:off x="0" y="906463"/>
            <a:ext cx="12193200" cy="5045075"/>
            <a:chOff x="6350" y="906463"/>
            <a:chExt cx="12179300" cy="5045075"/>
          </a:xfrm>
        </p:grpSpPr>
        <p:sp>
          <p:nvSpPr>
            <p:cNvPr id="9" name="Freeform 5">
              <a:extLst>
                <a:ext uri="{FF2B5EF4-FFF2-40B4-BE49-F238E27FC236}">
                  <a16:creationId xmlns:a16="http://schemas.microsoft.com/office/drawing/2014/main" id="{C277A7E3-E48A-4CA3-897F-A0072AC47521}"/>
                </a:ext>
              </a:extLst>
            </p:cNvPr>
            <p:cNvSpPr>
              <a:spLocks/>
            </p:cNvSpPr>
            <p:nvPr userDrawn="1"/>
          </p:nvSpPr>
          <p:spPr bwMode="auto">
            <a:xfrm>
              <a:off x="6350" y="1117601"/>
              <a:ext cx="6848475" cy="4633913"/>
            </a:xfrm>
            <a:custGeom>
              <a:avLst/>
              <a:gdLst>
                <a:gd name="T0" fmla="*/ 0 w 38084"/>
                <a:gd name="T1" fmla="*/ 25743 h 25743"/>
                <a:gd name="T2" fmla="*/ 25212 w 38084"/>
                <a:gd name="T3" fmla="*/ 25743 h 25743"/>
                <a:gd name="T4" fmla="*/ 38084 w 38084"/>
                <a:gd name="T5" fmla="*/ 12871 h 25743"/>
                <a:gd name="T6" fmla="*/ 25212 w 38084"/>
                <a:gd name="T7" fmla="*/ 0 h 25743"/>
                <a:gd name="T8" fmla="*/ 0 w 38084"/>
                <a:gd name="T9" fmla="*/ 0 h 25743"/>
                <a:gd name="T10" fmla="*/ 0 w 38084"/>
                <a:gd name="T11" fmla="*/ 25743 h 25743"/>
              </a:gdLst>
              <a:ahLst/>
              <a:cxnLst>
                <a:cxn ang="0">
                  <a:pos x="T0" y="T1"/>
                </a:cxn>
                <a:cxn ang="0">
                  <a:pos x="T2" y="T3"/>
                </a:cxn>
                <a:cxn ang="0">
                  <a:pos x="T4" y="T5"/>
                </a:cxn>
                <a:cxn ang="0">
                  <a:pos x="T6" y="T7"/>
                </a:cxn>
                <a:cxn ang="0">
                  <a:pos x="T8" y="T9"/>
                </a:cxn>
                <a:cxn ang="0">
                  <a:pos x="T10" y="T11"/>
                </a:cxn>
              </a:cxnLst>
              <a:rect l="0" t="0" r="r" b="b"/>
              <a:pathLst>
                <a:path w="38084" h="25743">
                  <a:moveTo>
                    <a:pt x="0" y="25743"/>
                  </a:moveTo>
                  <a:lnTo>
                    <a:pt x="25212" y="25743"/>
                  </a:lnTo>
                  <a:cubicBezTo>
                    <a:pt x="32321" y="25743"/>
                    <a:pt x="38084" y="19980"/>
                    <a:pt x="38084" y="12871"/>
                  </a:cubicBezTo>
                  <a:cubicBezTo>
                    <a:pt x="38084" y="5762"/>
                    <a:pt x="32321" y="0"/>
                    <a:pt x="25212" y="0"/>
                  </a:cubicBezTo>
                  <a:lnTo>
                    <a:pt x="0" y="0"/>
                  </a:lnTo>
                  <a:lnTo>
                    <a:pt x="0" y="257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23CE1C9E-9A10-4877-AEC5-50E2DDACEA3D}"/>
                </a:ext>
              </a:extLst>
            </p:cNvPr>
            <p:cNvSpPr>
              <a:spLocks/>
            </p:cNvSpPr>
            <p:nvPr userDrawn="1"/>
          </p:nvSpPr>
          <p:spPr bwMode="auto">
            <a:xfrm>
              <a:off x="9677400" y="906463"/>
              <a:ext cx="2508250" cy="5045075"/>
            </a:xfrm>
            <a:custGeom>
              <a:avLst/>
              <a:gdLst>
                <a:gd name="T0" fmla="*/ 6976 w 13951"/>
                <a:gd name="T1" fmla="*/ 14015 h 28029"/>
                <a:gd name="T2" fmla="*/ 0 w 13951"/>
                <a:gd name="T3" fmla="*/ 28029 h 28029"/>
                <a:gd name="T4" fmla="*/ 13951 w 13951"/>
                <a:gd name="T5" fmla="*/ 28029 h 28029"/>
                <a:gd name="T6" fmla="*/ 13951 w 13951"/>
                <a:gd name="T7" fmla="*/ 0 h 28029"/>
                <a:gd name="T8" fmla="*/ 6976 w 13951"/>
                <a:gd name="T9" fmla="*/ 14015 h 28029"/>
              </a:gdLst>
              <a:ahLst/>
              <a:cxnLst>
                <a:cxn ang="0">
                  <a:pos x="T0" y="T1"/>
                </a:cxn>
                <a:cxn ang="0">
                  <a:pos x="T2" y="T3"/>
                </a:cxn>
                <a:cxn ang="0">
                  <a:pos x="T4" y="T5"/>
                </a:cxn>
                <a:cxn ang="0">
                  <a:pos x="T6" y="T7"/>
                </a:cxn>
                <a:cxn ang="0">
                  <a:pos x="T8" y="T9"/>
                </a:cxn>
              </a:cxnLst>
              <a:rect l="0" t="0" r="r" b="b"/>
              <a:pathLst>
                <a:path w="13951" h="28029">
                  <a:moveTo>
                    <a:pt x="6976" y="14015"/>
                  </a:moveTo>
                  <a:lnTo>
                    <a:pt x="0" y="28029"/>
                  </a:lnTo>
                  <a:lnTo>
                    <a:pt x="13951" y="28029"/>
                  </a:lnTo>
                  <a:lnTo>
                    <a:pt x="13951" y="0"/>
                  </a:lnTo>
                  <a:lnTo>
                    <a:pt x="6976" y="140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07693830-D492-4598-95CE-36CC48B525BF}"/>
                </a:ext>
              </a:extLst>
            </p:cNvPr>
            <p:cNvSpPr>
              <a:spLocks/>
            </p:cNvSpPr>
            <p:nvPr userDrawn="1"/>
          </p:nvSpPr>
          <p:spPr bwMode="auto">
            <a:xfrm>
              <a:off x="7010400" y="1666876"/>
              <a:ext cx="3540125" cy="3535363"/>
            </a:xfrm>
            <a:custGeom>
              <a:avLst/>
              <a:gdLst>
                <a:gd name="T0" fmla="*/ 11595 w 19685"/>
                <a:gd name="T1" fmla="*/ 9962 h 19652"/>
                <a:gd name="T2" fmla="*/ 11557 w 19685"/>
                <a:gd name="T3" fmla="*/ 10221 h 19652"/>
                <a:gd name="T4" fmla="*/ 11481 w 19685"/>
                <a:gd name="T5" fmla="*/ 10468 h 19652"/>
                <a:gd name="T6" fmla="*/ 11368 w 19685"/>
                <a:gd name="T7" fmla="*/ 10702 h 19652"/>
                <a:gd name="T8" fmla="*/ 11219 w 19685"/>
                <a:gd name="T9" fmla="*/ 10920 h 19652"/>
                <a:gd name="T10" fmla="*/ 11037 w 19685"/>
                <a:gd name="T11" fmla="*/ 11116 h 19652"/>
                <a:gd name="T12" fmla="*/ 10830 w 19685"/>
                <a:gd name="T13" fmla="*/ 11281 h 19652"/>
                <a:gd name="T14" fmla="*/ 10603 w 19685"/>
                <a:gd name="T15" fmla="*/ 11413 h 19652"/>
                <a:gd name="T16" fmla="*/ 10362 w 19685"/>
                <a:gd name="T17" fmla="*/ 11507 h 19652"/>
                <a:gd name="T18" fmla="*/ 10110 w 19685"/>
                <a:gd name="T19" fmla="*/ 11565 h 19652"/>
                <a:gd name="T20" fmla="*/ 9842 w 19685"/>
                <a:gd name="T21" fmla="*/ 11584 h 19652"/>
                <a:gd name="T22" fmla="*/ 9575 w 19685"/>
                <a:gd name="T23" fmla="*/ 11565 h 19652"/>
                <a:gd name="T24" fmla="*/ 9322 w 19685"/>
                <a:gd name="T25" fmla="*/ 11507 h 19652"/>
                <a:gd name="T26" fmla="*/ 9082 w 19685"/>
                <a:gd name="T27" fmla="*/ 11413 h 19652"/>
                <a:gd name="T28" fmla="*/ 8855 w 19685"/>
                <a:gd name="T29" fmla="*/ 11281 h 19652"/>
                <a:gd name="T30" fmla="*/ 8647 w 19685"/>
                <a:gd name="T31" fmla="*/ 11116 h 19652"/>
                <a:gd name="T32" fmla="*/ 8466 w 19685"/>
                <a:gd name="T33" fmla="*/ 10920 h 19652"/>
                <a:gd name="T34" fmla="*/ 8317 w 19685"/>
                <a:gd name="T35" fmla="*/ 10702 h 19652"/>
                <a:gd name="T36" fmla="*/ 8204 w 19685"/>
                <a:gd name="T37" fmla="*/ 10468 h 19652"/>
                <a:gd name="T38" fmla="*/ 8128 w 19685"/>
                <a:gd name="T39" fmla="*/ 10221 h 19652"/>
                <a:gd name="T40" fmla="*/ 8089 w 19685"/>
                <a:gd name="T41" fmla="*/ 9962 h 19652"/>
                <a:gd name="T42" fmla="*/ 8089 w 19685"/>
                <a:gd name="T43" fmla="*/ 9690 h 19652"/>
                <a:gd name="T44" fmla="*/ 8128 w 19685"/>
                <a:gd name="T45" fmla="*/ 9431 h 19652"/>
                <a:gd name="T46" fmla="*/ 8204 w 19685"/>
                <a:gd name="T47" fmla="*/ 9184 h 19652"/>
                <a:gd name="T48" fmla="*/ 8317 w 19685"/>
                <a:gd name="T49" fmla="*/ 8950 h 19652"/>
                <a:gd name="T50" fmla="*/ 8466 w 19685"/>
                <a:gd name="T51" fmla="*/ 8732 h 19652"/>
                <a:gd name="T52" fmla="*/ 8647 w 19685"/>
                <a:gd name="T53" fmla="*/ 8537 h 19652"/>
                <a:gd name="T54" fmla="*/ 8855 w 19685"/>
                <a:gd name="T55" fmla="*/ 8371 h 19652"/>
                <a:gd name="T56" fmla="*/ 9082 w 19685"/>
                <a:gd name="T57" fmla="*/ 8240 h 19652"/>
                <a:gd name="T58" fmla="*/ 9322 w 19685"/>
                <a:gd name="T59" fmla="*/ 8145 h 19652"/>
                <a:gd name="T60" fmla="*/ 9575 w 19685"/>
                <a:gd name="T61" fmla="*/ 8088 h 19652"/>
                <a:gd name="T62" fmla="*/ 9842 w 19685"/>
                <a:gd name="T63" fmla="*/ 8068 h 19652"/>
                <a:gd name="T64" fmla="*/ 10110 w 19685"/>
                <a:gd name="T65" fmla="*/ 8088 h 19652"/>
                <a:gd name="T66" fmla="*/ 10362 w 19685"/>
                <a:gd name="T67" fmla="*/ 8145 h 19652"/>
                <a:gd name="T68" fmla="*/ 10603 w 19685"/>
                <a:gd name="T69" fmla="*/ 8240 h 19652"/>
                <a:gd name="T70" fmla="*/ 10830 w 19685"/>
                <a:gd name="T71" fmla="*/ 8371 h 19652"/>
                <a:gd name="T72" fmla="*/ 11038 w 19685"/>
                <a:gd name="T73" fmla="*/ 8537 h 19652"/>
                <a:gd name="T74" fmla="*/ 11219 w 19685"/>
                <a:gd name="T75" fmla="*/ 8732 h 19652"/>
                <a:gd name="T76" fmla="*/ 11368 w 19685"/>
                <a:gd name="T77" fmla="*/ 8950 h 19652"/>
                <a:gd name="T78" fmla="*/ 11481 w 19685"/>
                <a:gd name="T79" fmla="*/ 9184 h 19652"/>
                <a:gd name="T80" fmla="*/ 11557 w 19685"/>
                <a:gd name="T81" fmla="*/ 9431 h 19652"/>
                <a:gd name="T82" fmla="*/ 11595 w 19685"/>
                <a:gd name="T83" fmla="*/ 9690 h 19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85" h="19652">
                  <a:moveTo>
                    <a:pt x="19685" y="9826"/>
                  </a:moveTo>
                  <a:cubicBezTo>
                    <a:pt x="19685" y="9972"/>
                    <a:pt x="11606" y="9819"/>
                    <a:pt x="11595" y="9962"/>
                  </a:cubicBezTo>
                  <a:cubicBezTo>
                    <a:pt x="11585" y="10107"/>
                    <a:pt x="19598" y="11146"/>
                    <a:pt x="19577" y="11288"/>
                  </a:cubicBezTo>
                  <a:cubicBezTo>
                    <a:pt x="19555" y="11432"/>
                    <a:pt x="11589" y="10081"/>
                    <a:pt x="11557" y="10221"/>
                  </a:cubicBezTo>
                  <a:cubicBezTo>
                    <a:pt x="11525" y="10363"/>
                    <a:pt x="19292" y="12589"/>
                    <a:pt x="19250" y="12727"/>
                  </a:cubicBezTo>
                  <a:cubicBezTo>
                    <a:pt x="19207" y="12865"/>
                    <a:pt x="11533" y="10334"/>
                    <a:pt x="11481" y="10468"/>
                  </a:cubicBezTo>
                  <a:cubicBezTo>
                    <a:pt x="11428" y="10603"/>
                    <a:pt x="18773" y="13970"/>
                    <a:pt x="18710" y="14100"/>
                  </a:cubicBezTo>
                  <a:cubicBezTo>
                    <a:pt x="18647" y="14230"/>
                    <a:pt x="11440" y="10577"/>
                    <a:pt x="11368" y="10702"/>
                  </a:cubicBezTo>
                  <a:cubicBezTo>
                    <a:pt x="11295" y="10828"/>
                    <a:pt x="18055" y="15255"/>
                    <a:pt x="17973" y="15374"/>
                  </a:cubicBezTo>
                  <a:cubicBezTo>
                    <a:pt x="17892" y="15494"/>
                    <a:pt x="11309" y="10807"/>
                    <a:pt x="11219" y="10920"/>
                  </a:cubicBezTo>
                  <a:cubicBezTo>
                    <a:pt x="11128" y="11033"/>
                    <a:pt x="17155" y="16416"/>
                    <a:pt x="17057" y="16522"/>
                  </a:cubicBezTo>
                  <a:cubicBezTo>
                    <a:pt x="16958" y="16628"/>
                    <a:pt x="11144" y="11017"/>
                    <a:pt x="11037" y="11116"/>
                  </a:cubicBezTo>
                  <a:cubicBezTo>
                    <a:pt x="10932" y="11214"/>
                    <a:pt x="16094" y="17430"/>
                    <a:pt x="15981" y="17520"/>
                  </a:cubicBezTo>
                  <a:cubicBezTo>
                    <a:pt x="15868" y="17610"/>
                    <a:pt x="10950" y="11200"/>
                    <a:pt x="10830" y="11281"/>
                  </a:cubicBezTo>
                  <a:cubicBezTo>
                    <a:pt x="10711" y="11363"/>
                    <a:pt x="14893" y="18277"/>
                    <a:pt x="14767" y="18349"/>
                  </a:cubicBezTo>
                  <a:cubicBezTo>
                    <a:pt x="14642" y="18421"/>
                    <a:pt x="10734" y="11350"/>
                    <a:pt x="10603" y="11413"/>
                  </a:cubicBezTo>
                  <a:cubicBezTo>
                    <a:pt x="10473" y="11475"/>
                    <a:pt x="13575" y="18936"/>
                    <a:pt x="13440" y="18989"/>
                  </a:cubicBezTo>
                  <a:cubicBezTo>
                    <a:pt x="13306" y="19042"/>
                    <a:pt x="10501" y="11464"/>
                    <a:pt x="10362" y="11507"/>
                  </a:cubicBezTo>
                  <a:cubicBezTo>
                    <a:pt x="10225" y="11550"/>
                    <a:pt x="12171" y="19392"/>
                    <a:pt x="12029" y="19424"/>
                  </a:cubicBezTo>
                  <a:cubicBezTo>
                    <a:pt x="11889" y="19456"/>
                    <a:pt x="10253" y="11543"/>
                    <a:pt x="10110" y="11565"/>
                  </a:cubicBezTo>
                  <a:cubicBezTo>
                    <a:pt x="9967" y="11586"/>
                    <a:pt x="10719" y="19631"/>
                    <a:pt x="10574" y="19642"/>
                  </a:cubicBezTo>
                  <a:cubicBezTo>
                    <a:pt x="10431" y="19652"/>
                    <a:pt x="9988" y="11584"/>
                    <a:pt x="9842" y="11584"/>
                  </a:cubicBezTo>
                  <a:cubicBezTo>
                    <a:pt x="9697" y="11584"/>
                    <a:pt x="9254" y="19652"/>
                    <a:pt x="9111" y="19642"/>
                  </a:cubicBezTo>
                  <a:cubicBezTo>
                    <a:pt x="8966" y="19631"/>
                    <a:pt x="9717" y="11586"/>
                    <a:pt x="9575" y="11565"/>
                  </a:cubicBezTo>
                  <a:cubicBezTo>
                    <a:pt x="9431" y="11543"/>
                    <a:pt x="7796" y="19456"/>
                    <a:pt x="7655" y="19424"/>
                  </a:cubicBezTo>
                  <a:cubicBezTo>
                    <a:pt x="7513" y="19392"/>
                    <a:pt x="9460" y="11550"/>
                    <a:pt x="9322" y="11507"/>
                  </a:cubicBezTo>
                  <a:cubicBezTo>
                    <a:pt x="9184" y="11464"/>
                    <a:pt x="6379" y="19042"/>
                    <a:pt x="6245" y="18989"/>
                  </a:cubicBezTo>
                  <a:cubicBezTo>
                    <a:pt x="6110" y="18936"/>
                    <a:pt x="9211" y="11475"/>
                    <a:pt x="9082" y="11413"/>
                  </a:cubicBezTo>
                  <a:cubicBezTo>
                    <a:pt x="8951" y="11350"/>
                    <a:pt x="5042" y="18421"/>
                    <a:pt x="4917" y="18349"/>
                  </a:cubicBezTo>
                  <a:cubicBezTo>
                    <a:pt x="4792" y="18277"/>
                    <a:pt x="8974" y="11363"/>
                    <a:pt x="8855" y="11281"/>
                  </a:cubicBezTo>
                  <a:cubicBezTo>
                    <a:pt x="8735" y="11200"/>
                    <a:pt x="3816" y="17610"/>
                    <a:pt x="3703" y="17520"/>
                  </a:cubicBezTo>
                  <a:cubicBezTo>
                    <a:pt x="3590" y="17430"/>
                    <a:pt x="8753" y="11214"/>
                    <a:pt x="8647" y="11116"/>
                  </a:cubicBezTo>
                  <a:cubicBezTo>
                    <a:pt x="8541" y="11017"/>
                    <a:pt x="2726" y="16627"/>
                    <a:pt x="2628" y="16521"/>
                  </a:cubicBezTo>
                  <a:cubicBezTo>
                    <a:pt x="2529" y="16415"/>
                    <a:pt x="8556" y="11033"/>
                    <a:pt x="8466" y="10920"/>
                  </a:cubicBezTo>
                  <a:cubicBezTo>
                    <a:pt x="8376" y="10807"/>
                    <a:pt x="1793" y="15493"/>
                    <a:pt x="1711" y="15374"/>
                  </a:cubicBezTo>
                  <a:cubicBezTo>
                    <a:pt x="1630" y="15255"/>
                    <a:pt x="8390" y="10828"/>
                    <a:pt x="8317" y="10702"/>
                  </a:cubicBezTo>
                  <a:cubicBezTo>
                    <a:pt x="8245" y="10577"/>
                    <a:pt x="1037" y="14230"/>
                    <a:pt x="974" y="14100"/>
                  </a:cubicBezTo>
                  <a:cubicBezTo>
                    <a:pt x="912" y="13970"/>
                    <a:pt x="8257" y="10603"/>
                    <a:pt x="8204" y="10468"/>
                  </a:cubicBezTo>
                  <a:cubicBezTo>
                    <a:pt x="8151" y="10334"/>
                    <a:pt x="478" y="12865"/>
                    <a:pt x="435" y="12727"/>
                  </a:cubicBezTo>
                  <a:cubicBezTo>
                    <a:pt x="393" y="12589"/>
                    <a:pt x="8160" y="10363"/>
                    <a:pt x="8128" y="10221"/>
                  </a:cubicBezTo>
                  <a:cubicBezTo>
                    <a:pt x="8096" y="10081"/>
                    <a:pt x="130" y="11432"/>
                    <a:pt x="108" y="11288"/>
                  </a:cubicBezTo>
                  <a:cubicBezTo>
                    <a:pt x="87" y="11146"/>
                    <a:pt x="8100" y="10107"/>
                    <a:pt x="8089" y="9962"/>
                  </a:cubicBezTo>
                  <a:cubicBezTo>
                    <a:pt x="8079" y="9819"/>
                    <a:pt x="0" y="9972"/>
                    <a:pt x="0" y="9826"/>
                  </a:cubicBezTo>
                  <a:cubicBezTo>
                    <a:pt x="0" y="9680"/>
                    <a:pt x="8079" y="9834"/>
                    <a:pt x="8089" y="9690"/>
                  </a:cubicBezTo>
                  <a:cubicBezTo>
                    <a:pt x="8100" y="9545"/>
                    <a:pt x="87" y="8506"/>
                    <a:pt x="108" y="8364"/>
                  </a:cubicBezTo>
                  <a:cubicBezTo>
                    <a:pt x="130" y="8220"/>
                    <a:pt x="8096" y="9571"/>
                    <a:pt x="8128" y="9431"/>
                  </a:cubicBezTo>
                  <a:cubicBezTo>
                    <a:pt x="8160" y="9289"/>
                    <a:pt x="393" y="7063"/>
                    <a:pt x="435" y="6926"/>
                  </a:cubicBezTo>
                  <a:cubicBezTo>
                    <a:pt x="478" y="6787"/>
                    <a:pt x="8151" y="9318"/>
                    <a:pt x="8204" y="9184"/>
                  </a:cubicBezTo>
                  <a:cubicBezTo>
                    <a:pt x="8257" y="9049"/>
                    <a:pt x="912" y="5682"/>
                    <a:pt x="974" y="5552"/>
                  </a:cubicBezTo>
                  <a:cubicBezTo>
                    <a:pt x="1037" y="5422"/>
                    <a:pt x="8245" y="9075"/>
                    <a:pt x="8317" y="8950"/>
                  </a:cubicBezTo>
                  <a:cubicBezTo>
                    <a:pt x="8390" y="8824"/>
                    <a:pt x="1630" y="4397"/>
                    <a:pt x="1711" y="4278"/>
                  </a:cubicBezTo>
                  <a:cubicBezTo>
                    <a:pt x="1793" y="4159"/>
                    <a:pt x="8376" y="8845"/>
                    <a:pt x="8466" y="8732"/>
                  </a:cubicBezTo>
                  <a:cubicBezTo>
                    <a:pt x="8556" y="8619"/>
                    <a:pt x="2529" y="3237"/>
                    <a:pt x="2628" y="3131"/>
                  </a:cubicBezTo>
                  <a:cubicBezTo>
                    <a:pt x="2726" y="3025"/>
                    <a:pt x="8541" y="8635"/>
                    <a:pt x="8647" y="8537"/>
                  </a:cubicBezTo>
                  <a:cubicBezTo>
                    <a:pt x="8753" y="8438"/>
                    <a:pt x="3590" y="2222"/>
                    <a:pt x="3704" y="2132"/>
                  </a:cubicBezTo>
                  <a:cubicBezTo>
                    <a:pt x="3816" y="2042"/>
                    <a:pt x="8735" y="8453"/>
                    <a:pt x="8855" y="8371"/>
                  </a:cubicBezTo>
                  <a:cubicBezTo>
                    <a:pt x="8974" y="8289"/>
                    <a:pt x="4792" y="1376"/>
                    <a:pt x="4918" y="1303"/>
                  </a:cubicBezTo>
                  <a:cubicBezTo>
                    <a:pt x="5042" y="1231"/>
                    <a:pt x="8951" y="8303"/>
                    <a:pt x="9082" y="8240"/>
                  </a:cubicBezTo>
                  <a:cubicBezTo>
                    <a:pt x="9211" y="8177"/>
                    <a:pt x="6110" y="716"/>
                    <a:pt x="6245" y="663"/>
                  </a:cubicBezTo>
                  <a:cubicBezTo>
                    <a:pt x="6379" y="610"/>
                    <a:pt x="9184" y="8188"/>
                    <a:pt x="9322" y="8145"/>
                  </a:cubicBezTo>
                  <a:cubicBezTo>
                    <a:pt x="9460" y="8103"/>
                    <a:pt x="7514" y="260"/>
                    <a:pt x="7655" y="228"/>
                  </a:cubicBezTo>
                  <a:cubicBezTo>
                    <a:pt x="7796" y="196"/>
                    <a:pt x="9431" y="8109"/>
                    <a:pt x="9575" y="8088"/>
                  </a:cubicBezTo>
                  <a:cubicBezTo>
                    <a:pt x="9717" y="8066"/>
                    <a:pt x="8966" y="21"/>
                    <a:pt x="9111" y="10"/>
                  </a:cubicBezTo>
                  <a:cubicBezTo>
                    <a:pt x="9254" y="0"/>
                    <a:pt x="9697" y="8068"/>
                    <a:pt x="9842" y="8068"/>
                  </a:cubicBezTo>
                  <a:cubicBezTo>
                    <a:pt x="9988" y="8068"/>
                    <a:pt x="10431" y="0"/>
                    <a:pt x="10574" y="10"/>
                  </a:cubicBezTo>
                  <a:cubicBezTo>
                    <a:pt x="10719" y="21"/>
                    <a:pt x="9967" y="8066"/>
                    <a:pt x="10110" y="8088"/>
                  </a:cubicBezTo>
                  <a:cubicBezTo>
                    <a:pt x="10253" y="8109"/>
                    <a:pt x="11889" y="196"/>
                    <a:pt x="12029" y="228"/>
                  </a:cubicBezTo>
                  <a:cubicBezTo>
                    <a:pt x="12171" y="260"/>
                    <a:pt x="10225" y="8103"/>
                    <a:pt x="10362" y="8145"/>
                  </a:cubicBezTo>
                  <a:cubicBezTo>
                    <a:pt x="10501" y="8188"/>
                    <a:pt x="13306" y="610"/>
                    <a:pt x="13440" y="663"/>
                  </a:cubicBezTo>
                  <a:cubicBezTo>
                    <a:pt x="13575" y="716"/>
                    <a:pt x="10473" y="8177"/>
                    <a:pt x="10603" y="8240"/>
                  </a:cubicBezTo>
                  <a:cubicBezTo>
                    <a:pt x="10734" y="8303"/>
                    <a:pt x="14643" y="1231"/>
                    <a:pt x="14767" y="1303"/>
                  </a:cubicBezTo>
                  <a:cubicBezTo>
                    <a:pt x="14893" y="1376"/>
                    <a:pt x="10711" y="8290"/>
                    <a:pt x="10830" y="8371"/>
                  </a:cubicBezTo>
                  <a:cubicBezTo>
                    <a:pt x="10950" y="8453"/>
                    <a:pt x="15868" y="2042"/>
                    <a:pt x="15981" y="2132"/>
                  </a:cubicBezTo>
                  <a:cubicBezTo>
                    <a:pt x="16094" y="2223"/>
                    <a:pt x="10932" y="8438"/>
                    <a:pt x="11038" y="8537"/>
                  </a:cubicBezTo>
                  <a:cubicBezTo>
                    <a:pt x="11144" y="8635"/>
                    <a:pt x="16959" y="3025"/>
                    <a:pt x="17057" y="3131"/>
                  </a:cubicBezTo>
                  <a:cubicBezTo>
                    <a:pt x="17155" y="3237"/>
                    <a:pt x="11128" y="8619"/>
                    <a:pt x="11219" y="8732"/>
                  </a:cubicBezTo>
                  <a:cubicBezTo>
                    <a:pt x="11309" y="8845"/>
                    <a:pt x="17892" y="4159"/>
                    <a:pt x="17973" y="4278"/>
                  </a:cubicBezTo>
                  <a:cubicBezTo>
                    <a:pt x="18055" y="4398"/>
                    <a:pt x="11295" y="8824"/>
                    <a:pt x="11368" y="8950"/>
                  </a:cubicBezTo>
                  <a:cubicBezTo>
                    <a:pt x="11440" y="9075"/>
                    <a:pt x="18647" y="5422"/>
                    <a:pt x="18710" y="5553"/>
                  </a:cubicBezTo>
                  <a:cubicBezTo>
                    <a:pt x="18773" y="5682"/>
                    <a:pt x="11428" y="9049"/>
                    <a:pt x="11481" y="9184"/>
                  </a:cubicBezTo>
                  <a:cubicBezTo>
                    <a:pt x="11533" y="9318"/>
                    <a:pt x="19207" y="6787"/>
                    <a:pt x="19250" y="6926"/>
                  </a:cubicBezTo>
                  <a:cubicBezTo>
                    <a:pt x="19292" y="7063"/>
                    <a:pt x="11525" y="9289"/>
                    <a:pt x="11557" y="9431"/>
                  </a:cubicBezTo>
                  <a:cubicBezTo>
                    <a:pt x="11589" y="9571"/>
                    <a:pt x="19555" y="8220"/>
                    <a:pt x="19577" y="8364"/>
                  </a:cubicBezTo>
                  <a:cubicBezTo>
                    <a:pt x="19598" y="8506"/>
                    <a:pt x="11585" y="9545"/>
                    <a:pt x="11595" y="9690"/>
                  </a:cubicBezTo>
                  <a:cubicBezTo>
                    <a:pt x="11606" y="9834"/>
                    <a:pt x="19685" y="9680"/>
                    <a:pt x="19685" y="98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604265CA-0F08-468B-9533-B8F03D64E99A}"/>
              </a:ext>
            </a:extLst>
          </p:cNvPr>
          <p:cNvSpPr>
            <a:spLocks noGrp="1"/>
          </p:cNvSpPr>
          <p:nvPr>
            <p:ph type="title"/>
          </p:nvPr>
        </p:nvSpPr>
        <p:spPr>
          <a:xfrm>
            <a:off x="1098176" y="2409092"/>
            <a:ext cx="4997824" cy="1987062"/>
          </a:xfrm>
        </p:spPr>
        <p:txBody>
          <a:bodyPr anchor="ctr" anchorCtr="0"/>
          <a:lstStyle>
            <a:lvl1pPr>
              <a:lnSpc>
                <a:spcPct val="110000"/>
              </a:lnSpc>
              <a:defRPr b="0" i="1">
                <a:solidFill>
                  <a:schemeClr val="tx2"/>
                </a:solidFill>
              </a:defRPr>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2DCB0A7C-93A9-4B9C-96CB-7AF269E0FA2C}"/>
              </a:ext>
            </a:extLst>
          </p:cNvPr>
          <p:cNvSpPr>
            <a:spLocks noGrp="1"/>
          </p:cNvSpPr>
          <p:nvPr>
            <p:ph type="dt" sz="half" idx="10"/>
          </p:nvPr>
        </p:nvSpPr>
        <p:spPr/>
        <p:txBody>
          <a:bodyPr/>
          <a:lstStyle>
            <a:lvl1pPr>
              <a:defRPr>
                <a:solidFill>
                  <a:schemeClr val="tx2"/>
                </a:solidFill>
              </a:defRPr>
            </a:lvl1pPr>
          </a:lstStyle>
          <a:p>
            <a:fld id="{3781E403-743C-4C20-B4E1-C915BBDA077A}" type="datetime1">
              <a:rPr lang="fi-FI" smtClean="0"/>
              <a:pPr/>
              <a:t>4.4.2023</a:t>
            </a:fld>
            <a:endParaRPr lang="fi-FI"/>
          </a:p>
        </p:txBody>
      </p:sp>
      <p:sp>
        <p:nvSpPr>
          <p:cNvPr id="4" name="Alatunnisteen paikkamerkki 3">
            <a:extLst>
              <a:ext uri="{FF2B5EF4-FFF2-40B4-BE49-F238E27FC236}">
                <a16:creationId xmlns:a16="http://schemas.microsoft.com/office/drawing/2014/main" id="{B342E2D4-21C0-462E-B3AC-ACAD00A01E01}"/>
              </a:ext>
            </a:extLst>
          </p:cNvPr>
          <p:cNvSpPr>
            <a:spLocks noGrp="1"/>
          </p:cNvSpPr>
          <p:nvPr>
            <p:ph type="ftr" sz="quarter" idx="11"/>
          </p:nvPr>
        </p:nvSpPr>
        <p:spPr/>
        <p:txBody>
          <a:bodyPr/>
          <a:lstStyle>
            <a:lvl1pPr>
              <a:defRPr>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09088FE7-4995-40B1-AA39-3FDFD207265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9" name="Ryhmä 18">
            <a:extLst>
              <a:ext uri="{FF2B5EF4-FFF2-40B4-BE49-F238E27FC236}">
                <a16:creationId xmlns:a16="http://schemas.microsoft.com/office/drawing/2014/main" id="{8B19484D-2487-4BC2-87F1-0164D37E026F}"/>
              </a:ext>
              <a:ext uri="{C183D7F6-B498-43B3-948B-1728B52AA6E4}">
                <adec:decorative xmlns:adec="http://schemas.microsoft.com/office/drawing/2017/decorative" val="1"/>
              </a:ext>
            </a:extLst>
          </p:cNvPr>
          <p:cNvGrpSpPr/>
          <p:nvPr userDrawn="1"/>
        </p:nvGrpSpPr>
        <p:grpSpPr bwMode="gray">
          <a:xfrm>
            <a:off x="325438" y="6310654"/>
            <a:ext cx="1368425" cy="218734"/>
            <a:chOff x="7938" y="2455863"/>
            <a:chExt cx="12176125" cy="1946275"/>
          </a:xfrm>
          <a:solidFill>
            <a:srgbClr val="071D49"/>
          </a:solidFill>
        </p:grpSpPr>
        <p:sp>
          <p:nvSpPr>
            <p:cNvPr id="20" name="Freeform 5">
              <a:extLst>
                <a:ext uri="{FF2B5EF4-FFF2-40B4-BE49-F238E27FC236}">
                  <a16:creationId xmlns:a16="http://schemas.microsoft.com/office/drawing/2014/main" id="{2C547403-08CC-4DC0-A009-2A4302ED1626}"/>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6">
              <a:extLst>
                <a:ext uri="{FF2B5EF4-FFF2-40B4-BE49-F238E27FC236}">
                  <a16:creationId xmlns:a16="http://schemas.microsoft.com/office/drawing/2014/main" id="{D0067063-12C3-401C-8317-1291FA111259}"/>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Rectangle 7">
              <a:extLst>
                <a:ext uri="{FF2B5EF4-FFF2-40B4-BE49-F238E27FC236}">
                  <a16:creationId xmlns:a16="http://schemas.microsoft.com/office/drawing/2014/main" id="{58F4FB97-278C-445C-A6B4-E97EFCA0E019}"/>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8">
              <a:extLst>
                <a:ext uri="{FF2B5EF4-FFF2-40B4-BE49-F238E27FC236}">
                  <a16:creationId xmlns:a16="http://schemas.microsoft.com/office/drawing/2014/main" id="{DD524317-8BAF-4452-90D9-D4CEBFD5A38D}"/>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Freeform 9">
              <a:extLst>
                <a:ext uri="{FF2B5EF4-FFF2-40B4-BE49-F238E27FC236}">
                  <a16:creationId xmlns:a16="http://schemas.microsoft.com/office/drawing/2014/main" id="{ED7F5736-573D-4107-A34F-8C61CDE29A80}"/>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0">
              <a:extLst>
                <a:ext uri="{FF2B5EF4-FFF2-40B4-BE49-F238E27FC236}">
                  <a16:creationId xmlns:a16="http://schemas.microsoft.com/office/drawing/2014/main" id="{749C29E3-72EF-45B3-A94B-42B24F79A2D3}"/>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Rectangle 11">
              <a:extLst>
                <a:ext uri="{FF2B5EF4-FFF2-40B4-BE49-F238E27FC236}">
                  <a16:creationId xmlns:a16="http://schemas.microsoft.com/office/drawing/2014/main" id="{F4B59251-CF04-4B5B-828B-00BF011D1751}"/>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12">
              <a:extLst>
                <a:ext uri="{FF2B5EF4-FFF2-40B4-BE49-F238E27FC236}">
                  <a16:creationId xmlns:a16="http://schemas.microsoft.com/office/drawing/2014/main" id="{15C716ED-F4CD-4A7D-907C-3EE3C5FA8619}"/>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Rectangle 13">
              <a:extLst>
                <a:ext uri="{FF2B5EF4-FFF2-40B4-BE49-F238E27FC236}">
                  <a16:creationId xmlns:a16="http://schemas.microsoft.com/office/drawing/2014/main" id="{E9CA733E-FA1F-4BC3-8601-103432BA2729}"/>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14">
              <a:extLst>
                <a:ext uri="{FF2B5EF4-FFF2-40B4-BE49-F238E27FC236}">
                  <a16:creationId xmlns:a16="http://schemas.microsoft.com/office/drawing/2014/main" id="{3D85F7ED-0F32-4E04-923B-6F96AE560149}"/>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15">
              <a:extLst>
                <a:ext uri="{FF2B5EF4-FFF2-40B4-BE49-F238E27FC236}">
                  <a16:creationId xmlns:a16="http://schemas.microsoft.com/office/drawing/2014/main" id="{37998382-A038-472C-BAB2-1AFDD5E9DA0C}"/>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16">
              <a:extLst>
                <a:ext uri="{FF2B5EF4-FFF2-40B4-BE49-F238E27FC236}">
                  <a16:creationId xmlns:a16="http://schemas.microsoft.com/office/drawing/2014/main" id="{D5D865D7-1976-4F81-9F4B-42553F92BE19}"/>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17">
              <a:extLst>
                <a:ext uri="{FF2B5EF4-FFF2-40B4-BE49-F238E27FC236}">
                  <a16:creationId xmlns:a16="http://schemas.microsoft.com/office/drawing/2014/main" id="{B45DEEC3-A8B4-45E0-A6EE-345368854133}"/>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Rectangle 18">
              <a:extLst>
                <a:ext uri="{FF2B5EF4-FFF2-40B4-BE49-F238E27FC236}">
                  <a16:creationId xmlns:a16="http://schemas.microsoft.com/office/drawing/2014/main" id="{99207D44-83B6-412A-9A9D-2550DA8C5B3C}"/>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19">
              <a:extLst>
                <a:ext uri="{FF2B5EF4-FFF2-40B4-BE49-F238E27FC236}">
                  <a16:creationId xmlns:a16="http://schemas.microsoft.com/office/drawing/2014/main" id="{8377268F-73DA-4B1F-B356-C41928075E4B}"/>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0">
              <a:extLst>
                <a:ext uri="{FF2B5EF4-FFF2-40B4-BE49-F238E27FC236}">
                  <a16:creationId xmlns:a16="http://schemas.microsoft.com/office/drawing/2014/main" id="{2D914A8E-A349-48EF-827C-A7EB713CC130}"/>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21">
              <a:extLst>
                <a:ext uri="{FF2B5EF4-FFF2-40B4-BE49-F238E27FC236}">
                  <a16:creationId xmlns:a16="http://schemas.microsoft.com/office/drawing/2014/main" id="{628DE25E-BDF0-416C-8B97-8CF7C2477996}"/>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22">
              <a:extLst>
                <a:ext uri="{FF2B5EF4-FFF2-40B4-BE49-F238E27FC236}">
                  <a16:creationId xmlns:a16="http://schemas.microsoft.com/office/drawing/2014/main" id="{2C547CB6-93AF-42A8-9128-367A4A56BF52}"/>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23">
              <a:extLst>
                <a:ext uri="{FF2B5EF4-FFF2-40B4-BE49-F238E27FC236}">
                  <a16:creationId xmlns:a16="http://schemas.microsoft.com/office/drawing/2014/main" id="{20E6F60A-876B-42F0-9952-C3C6023E63FB}"/>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24">
              <a:extLst>
                <a:ext uri="{FF2B5EF4-FFF2-40B4-BE49-F238E27FC236}">
                  <a16:creationId xmlns:a16="http://schemas.microsoft.com/office/drawing/2014/main" id="{00B0CF3B-12F0-4977-9F00-73195994C28A}"/>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25">
              <a:extLst>
                <a:ext uri="{FF2B5EF4-FFF2-40B4-BE49-F238E27FC236}">
                  <a16:creationId xmlns:a16="http://schemas.microsoft.com/office/drawing/2014/main" id="{E7B6EA29-E43B-4A12-94D1-136592430B6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26">
              <a:extLst>
                <a:ext uri="{FF2B5EF4-FFF2-40B4-BE49-F238E27FC236}">
                  <a16:creationId xmlns:a16="http://schemas.microsoft.com/office/drawing/2014/main" id="{C72D1EEA-F022-49A6-AB40-739A36499E73}"/>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27">
              <a:extLst>
                <a:ext uri="{FF2B5EF4-FFF2-40B4-BE49-F238E27FC236}">
                  <a16:creationId xmlns:a16="http://schemas.microsoft.com/office/drawing/2014/main" id="{C82C9764-A77F-4B4B-B6EF-05F4146A983B}"/>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28">
              <a:extLst>
                <a:ext uri="{FF2B5EF4-FFF2-40B4-BE49-F238E27FC236}">
                  <a16:creationId xmlns:a16="http://schemas.microsoft.com/office/drawing/2014/main" id="{2A302911-709C-49ED-ADB5-BB61F98B3FA1}"/>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29">
              <a:extLst>
                <a:ext uri="{FF2B5EF4-FFF2-40B4-BE49-F238E27FC236}">
                  <a16:creationId xmlns:a16="http://schemas.microsoft.com/office/drawing/2014/main" id="{2D487535-62E1-4C27-87F3-FD702F56D440}"/>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0">
              <a:extLst>
                <a:ext uri="{FF2B5EF4-FFF2-40B4-BE49-F238E27FC236}">
                  <a16:creationId xmlns:a16="http://schemas.microsoft.com/office/drawing/2014/main" id="{DCC9E98E-3445-4697-A265-9E719576C5AD}"/>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6" name="Freeform 31">
              <a:extLst>
                <a:ext uri="{FF2B5EF4-FFF2-40B4-BE49-F238E27FC236}">
                  <a16:creationId xmlns:a16="http://schemas.microsoft.com/office/drawing/2014/main" id="{B70868EF-ED1D-4C45-8DD2-61910694EB10}"/>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7" name="Freeform 32">
              <a:extLst>
                <a:ext uri="{FF2B5EF4-FFF2-40B4-BE49-F238E27FC236}">
                  <a16:creationId xmlns:a16="http://schemas.microsoft.com/office/drawing/2014/main" id="{63452826-329A-429A-B7E5-C84E6313357A}"/>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8" name="Freeform 33">
              <a:extLst>
                <a:ext uri="{FF2B5EF4-FFF2-40B4-BE49-F238E27FC236}">
                  <a16:creationId xmlns:a16="http://schemas.microsoft.com/office/drawing/2014/main" id="{A3E9B51C-4680-411D-A5BB-D2A238A4EC5B}"/>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34">
              <a:extLst>
                <a:ext uri="{FF2B5EF4-FFF2-40B4-BE49-F238E27FC236}">
                  <a16:creationId xmlns:a16="http://schemas.microsoft.com/office/drawing/2014/main" id="{57B387EC-771B-4CA0-ABA7-EEA7DF5CA14C}"/>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35">
              <a:extLst>
                <a:ext uri="{FF2B5EF4-FFF2-40B4-BE49-F238E27FC236}">
                  <a16:creationId xmlns:a16="http://schemas.microsoft.com/office/drawing/2014/main" id="{CE69DECE-D5D6-4F4B-893F-3AE27B488ED3}"/>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1" name="Freeform 36">
              <a:extLst>
                <a:ext uri="{FF2B5EF4-FFF2-40B4-BE49-F238E27FC236}">
                  <a16:creationId xmlns:a16="http://schemas.microsoft.com/office/drawing/2014/main" id="{5F89319F-C5CF-4071-9BA6-76517C2BDAF9}"/>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2" name="Freeform 37">
              <a:extLst>
                <a:ext uri="{FF2B5EF4-FFF2-40B4-BE49-F238E27FC236}">
                  <a16:creationId xmlns:a16="http://schemas.microsoft.com/office/drawing/2014/main" id="{C73A2AF1-C53A-4569-88F9-053E6D305147}"/>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3" name="Freeform 38">
              <a:extLst>
                <a:ext uri="{FF2B5EF4-FFF2-40B4-BE49-F238E27FC236}">
                  <a16:creationId xmlns:a16="http://schemas.microsoft.com/office/drawing/2014/main" id="{208763B7-EEA4-452A-AA0B-8D743E4C7D2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4" name="Freeform 39">
              <a:extLst>
                <a:ext uri="{FF2B5EF4-FFF2-40B4-BE49-F238E27FC236}">
                  <a16:creationId xmlns:a16="http://schemas.microsoft.com/office/drawing/2014/main" id="{38107CBD-66DD-4E10-85AB-21EE1DD06987}"/>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3077190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071D49"/>
        </a:solidFill>
        <a:effectLst/>
      </p:bgPr>
    </p:bg>
    <p:spTree>
      <p:nvGrpSpPr>
        <p:cNvPr id="1" name=""/>
        <p:cNvGrpSpPr/>
        <p:nvPr/>
      </p:nvGrpSpPr>
      <p:grpSpPr>
        <a:xfrm>
          <a:off x="0" y="0"/>
          <a:ext cx="0" cy="0"/>
          <a:chOff x="0" y="0"/>
          <a:chExt cx="0" cy="0"/>
        </a:xfrm>
      </p:grpSpPr>
      <p:grpSp>
        <p:nvGrpSpPr>
          <p:cNvPr id="82" name="Ryhmä 81">
            <a:extLst>
              <a:ext uri="{FF2B5EF4-FFF2-40B4-BE49-F238E27FC236}">
                <a16:creationId xmlns:a16="http://schemas.microsoft.com/office/drawing/2014/main" id="{086C2A4B-1981-4B06-9512-7A366DD6AD64}"/>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p:grpSpPr>
        <p:sp>
          <p:nvSpPr>
            <p:cNvPr id="64" name="Freeform 7">
              <a:extLst>
                <a:ext uri="{FF2B5EF4-FFF2-40B4-BE49-F238E27FC236}">
                  <a16:creationId xmlns:a16="http://schemas.microsoft.com/office/drawing/2014/main" id="{49DD9D34-96C3-449F-AABC-82008AF5DB34}"/>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5">
              <a:extLst>
                <a:ext uri="{FF2B5EF4-FFF2-40B4-BE49-F238E27FC236}">
                  <a16:creationId xmlns:a16="http://schemas.microsoft.com/office/drawing/2014/main" id="{5AE4021F-B5B5-47C1-A0ED-E0FE8171A83A}"/>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6" name="Rectangle 9">
              <a:extLst>
                <a:ext uri="{FF2B5EF4-FFF2-40B4-BE49-F238E27FC236}">
                  <a16:creationId xmlns:a16="http://schemas.microsoft.com/office/drawing/2014/main" id="{E7352827-7F0D-4FD3-A3FE-FC8AC08E7CB2}"/>
                </a:ext>
              </a:extLst>
            </p:cNvPr>
            <p:cNvSpPr>
              <a:spLocks noChangeArrowheads="1"/>
            </p:cNvSpPr>
            <p:nvPr userDrawn="1"/>
          </p:nvSpPr>
          <p:spPr bwMode="gray">
            <a:xfrm>
              <a:off x="12016366"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Rectangle 10">
              <a:extLst>
                <a:ext uri="{FF2B5EF4-FFF2-40B4-BE49-F238E27FC236}">
                  <a16:creationId xmlns:a16="http://schemas.microsoft.com/office/drawing/2014/main" id="{A021D3D6-8744-4C1F-B4C1-A31B5BB0EC1D}"/>
                </a:ext>
              </a:extLst>
            </p:cNvPr>
            <p:cNvSpPr>
              <a:spLocks noChangeArrowheads="1"/>
            </p:cNvSpPr>
            <p:nvPr userDrawn="1"/>
          </p:nvSpPr>
          <p:spPr bwMode="gray">
            <a:xfrm>
              <a:off x="11809134" y="2129473"/>
              <a:ext cx="3296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Rectangle 11">
              <a:extLst>
                <a:ext uri="{FF2B5EF4-FFF2-40B4-BE49-F238E27FC236}">
                  <a16:creationId xmlns:a16="http://schemas.microsoft.com/office/drawing/2014/main" id="{C54EA8C6-A137-482A-90FB-941B9E313482}"/>
                </a:ext>
              </a:extLst>
            </p:cNvPr>
            <p:cNvSpPr>
              <a:spLocks noChangeArrowheads="1"/>
            </p:cNvSpPr>
            <p:nvPr userDrawn="1"/>
          </p:nvSpPr>
          <p:spPr bwMode="gray">
            <a:xfrm>
              <a:off x="11600331"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Rectangle 12">
              <a:extLst>
                <a:ext uri="{FF2B5EF4-FFF2-40B4-BE49-F238E27FC236}">
                  <a16:creationId xmlns:a16="http://schemas.microsoft.com/office/drawing/2014/main" id="{D69A7FF0-D449-4D66-AA2D-82E914DA1CA5}"/>
                </a:ext>
              </a:extLst>
            </p:cNvPr>
            <p:cNvSpPr>
              <a:spLocks noChangeArrowheads="1"/>
            </p:cNvSpPr>
            <p:nvPr userDrawn="1"/>
          </p:nvSpPr>
          <p:spPr bwMode="gray">
            <a:xfrm>
              <a:off x="11391528"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Rectangle 13">
              <a:extLst>
                <a:ext uri="{FF2B5EF4-FFF2-40B4-BE49-F238E27FC236}">
                  <a16:creationId xmlns:a16="http://schemas.microsoft.com/office/drawing/2014/main" id="{74329750-85A3-464D-ABFD-01C5B0BF8A34}"/>
                </a:ext>
              </a:extLst>
            </p:cNvPr>
            <p:cNvSpPr>
              <a:spLocks noChangeArrowheads="1"/>
            </p:cNvSpPr>
            <p:nvPr userDrawn="1"/>
          </p:nvSpPr>
          <p:spPr bwMode="gray">
            <a:xfrm>
              <a:off x="11184295"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Rectangle 14">
              <a:extLst>
                <a:ext uri="{FF2B5EF4-FFF2-40B4-BE49-F238E27FC236}">
                  <a16:creationId xmlns:a16="http://schemas.microsoft.com/office/drawing/2014/main" id="{EA0C33A9-9629-4893-9CA9-FFB7DD46CF0D}"/>
                </a:ext>
              </a:extLst>
            </p:cNvPr>
            <p:cNvSpPr>
              <a:spLocks noChangeArrowheads="1"/>
            </p:cNvSpPr>
            <p:nvPr userDrawn="1"/>
          </p:nvSpPr>
          <p:spPr bwMode="gray">
            <a:xfrm>
              <a:off x="10975492"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Rectangle 15">
              <a:extLst>
                <a:ext uri="{FF2B5EF4-FFF2-40B4-BE49-F238E27FC236}">
                  <a16:creationId xmlns:a16="http://schemas.microsoft.com/office/drawing/2014/main" id="{65EA6067-E9E6-4FB7-93B1-65F6766BA59B}"/>
                </a:ext>
              </a:extLst>
            </p:cNvPr>
            <p:cNvSpPr>
              <a:spLocks noChangeArrowheads="1"/>
            </p:cNvSpPr>
            <p:nvPr userDrawn="1"/>
          </p:nvSpPr>
          <p:spPr bwMode="gray">
            <a:xfrm>
              <a:off x="10768259"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Rectangle 16">
              <a:extLst>
                <a:ext uri="{FF2B5EF4-FFF2-40B4-BE49-F238E27FC236}">
                  <a16:creationId xmlns:a16="http://schemas.microsoft.com/office/drawing/2014/main" id="{8A4432CA-AC82-4538-ABDF-383B5C984E75}"/>
                </a:ext>
              </a:extLst>
            </p:cNvPr>
            <p:cNvSpPr>
              <a:spLocks noChangeArrowheads="1"/>
            </p:cNvSpPr>
            <p:nvPr userDrawn="1"/>
          </p:nvSpPr>
          <p:spPr bwMode="gray">
            <a:xfrm>
              <a:off x="10559457" y="2129473"/>
              <a:ext cx="3453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 name="Rectangle 17">
              <a:extLst>
                <a:ext uri="{FF2B5EF4-FFF2-40B4-BE49-F238E27FC236}">
                  <a16:creationId xmlns:a16="http://schemas.microsoft.com/office/drawing/2014/main" id="{82AC8CC6-A015-44BD-96BD-68177C67AABC}"/>
                </a:ext>
              </a:extLst>
            </p:cNvPr>
            <p:cNvSpPr>
              <a:spLocks noChangeArrowheads="1"/>
            </p:cNvSpPr>
            <p:nvPr userDrawn="1"/>
          </p:nvSpPr>
          <p:spPr bwMode="gray">
            <a:xfrm>
              <a:off x="10352224" y="2129473"/>
              <a:ext cx="32969" cy="2504064"/>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 name="Rectangle 18">
              <a:extLst>
                <a:ext uri="{FF2B5EF4-FFF2-40B4-BE49-F238E27FC236}">
                  <a16:creationId xmlns:a16="http://schemas.microsoft.com/office/drawing/2014/main" id="{5A319160-9A91-4545-BA08-2E563B4D911D}"/>
                </a:ext>
              </a:extLst>
            </p:cNvPr>
            <p:cNvSpPr>
              <a:spLocks noChangeArrowheads="1"/>
            </p:cNvSpPr>
            <p:nvPr userDrawn="1"/>
          </p:nvSpPr>
          <p:spPr bwMode="gray">
            <a:xfrm>
              <a:off x="2529183" y="1875142"/>
              <a:ext cx="1532267" cy="3174431"/>
            </a:xfrm>
            <a:prstGeom prst="rect">
              <a:avLst/>
            </a:prstGeom>
            <a:solidFill>
              <a:srgbClr val="132852"/>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77" name="Freeform 20">
              <a:extLst>
                <a:ext uri="{FF2B5EF4-FFF2-40B4-BE49-F238E27FC236}">
                  <a16:creationId xmlns:a16="http://schemas.microsoft.com/office/drawing/2014/main" id="{5BDACFCD-F919-4B9D-A7A7-9E041F2A846C}"/>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solidFill>
              <a:srgbClr val="132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pPr/>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
        <p:nvSpPr>
          <p:cNvPr id="76" name="Rectangle 19">
            <a:extLst>
              <a:ext uri="{FF2B5EF4-FFF2-40B4-BE49-F238E27FC236}">
                <a16:creationId xmlns:a16="http://schemas.microsoft.com/office/drawing/2014/main" id="{27003206-37C9-4FA5-942D-448E6F08E678}"/>
              </a:ext>
            </a:extLst>
          </p:cNvPr>
          <p:cNvSpPr>
            <a:spLocks noChangeArrowheads="1"/>
          </p:cNvSpPr>
          <p:nvPr userDrawn="1"/>
        </p:nvSpPr>
        <p:spPr bwMode="gray">
          <a:xfrm>
            <a:off x="9011490" y="2521960"/>
            <a:ext cx="540061" cy="1012615"/>
          </a:xfrm>
          <a:prstGeom prst="rect">
            <a:avLst/>
          </a:prstGeom>
          <a:solidFill>
            <a:srgbClr val="1328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5600" b="1" i="0" u="none" strike="noStrike" cap="none" normalizeH="0" baseline="0" dirty="0">
                <a:ln>
                  <a:noFill/>
                </a:ln>
                <a:solidFill>
                  <a:srgbClr val="071D49"/>
                </a:solidFill>
                <a:effectLst/>
                <a:latin typeface="Century Gothic" panose="020B0502020202020204" pitchFamily="34" charset="0"/>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8146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bg>
      <p:bgPr>
        <a:solidFill>
          <a:srgbClr val="4E7BBD"/>
        </a:solidFill>
        <a:effectLst/>
      </p:bgPr>
    </p:bg>
    <p:spTree>
      <p:nvGrpSpPr>
        <p:cNvPr id="1" name=""/>
        <p:cNvGrpSpPr/>
        <p:nvPr/>
      </p:nvGrpSpPr>
      <p:grpSpPr>
        <a:xfrm>
          <a:off x="0" y="0"/>
          <a:ext cx="0" cy="0"/>
          <a:chOff x="0" y="0"/>
          <a:chExt cx="0" cy="0"/>
        </a:xfrm>
      </p:grpSpPr>
      <p:grpSp>
        <p:nvGrpSpPr>
          <p:cNvPr id="46" name="Ryhmä 45">
            <a:extLst>
              <a:ext uri="{FF2B5EF4-FFF2-40B4-BE49-F238E27FC236}">
                <a16:creationId xmlns:a16="http://schemas.microsoft.com/office/drawing/2014/main" id="{ED2B9A64-7B21-410F-9817-F61432C9B1BF}"/>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5782C0"/>
          </a:solidFill>
        </p:grpSpPr>
        <p:sp>
          <p:nvSpPr>
            <p:cNvPr id="47" name="Freeform 7">
              <a:extLst>
                <a:ext uri="{FF2B5EF4-FFF2-40B4-BE49-F238E27FC236}">
                  <a16:creationId xmlns:a16="http://schemas.microsoft.com/office/drawing/2014/main" id="{08EF4839-EB58-4D57-9D42-15007B1A47E9}"/>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5">
              <a:extLst>
                <a:ext uri="{FF2B5EF4-FFF2-40B4-BE49-F238E27FC236}">
                  <a16:creationId xmlns:a16="http://schemas.microsoft.com/office/drawing/2014/main" id="{4D266348-F586-42F1-B05B-041CFE97C755}"/>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9" name="Rectangle 9">
              <a:extLst>
                <a:ext uri="{FF2B5EF4-FFF2-40B4-BE49-F238E27FC236}">
                  <a16:creationId xmlns:a16="http://schemas.microsoft.com/office/drawing/2014/main" id="{DBC0BAF2-77AA-42A5-8A3B-C0A1E2AEA3EB}"/>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Rectangle 10">
              <a:extLst>
                <a:ext uri="{FF2B5EF4-FFF2-40B4-BE49-F238E27FC236}">
                  <a16:creationId xmlns:a16="http://schemas.microsoft.com/office/drawing/2014/main" id="{9399F7B5-7A58-4171-AAEF-7723D1A8E7A3}"/>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Rectangle 11">
              <a:extLst>
                <a:ext uri="{FF2B5EF4-FFF2-40B4-BE49-F238E27FC236}">
                  <a16:creationId xmlns:a16="http://schemas.microsoft.com/office/drawing/2014/main" id="{0D1CFF52-66FC-4B95-9225-563D70D5A039}"/>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Rectangle 12">
              <a:extLst>
                <a:ext uri="{FF2B5EF4-FFF2-40B4-BE49-F238E27FC236}">
                  <a16:creationId xmlns:a16="http://schemas.microsoft.com/office/drawing/2014/main" id="{BF6D634C-E4EE-4CC0-9FD1-B47B93CEEB4F}"/>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Rectangle 13">
              <a:extLst>
                <a:ext uri="{FF2B5EF4-FFF2-40B4-BE49-F238E27FC236}">
                  <a16:creationId xmlns:a16="http://schemas.microsoft.com/office/drawing/2014/main" id="{2579E0FB-A5BE-4C8B-B0D5-D703696E088F}"/>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Rectangle 14">
              <a:extLst>
                <a:ext uri="{FF2B5EF4-FFF2-40B4-BE49-F238E27FC236}">
                  <a16:creationId xmlns:a16="http://schemas.microsoft.com/office/drawing/2014/main" id="{3CD3FB63-C1BC-48AF-83EB-D94AC48939C6}"/>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Rectangle 15">
              <a:extLst>
                <a:ext uri="{FF2B5EF4-FFF2-40B4-BE49-F238E27FC236}">
                  <a16:creationId xmlns:a16="http://schemas.microsoft.com/office/drawing/2014/main" id="{D24D8329-DD76-4C50-8F1A-24D7E221BE57}"/>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Rectangle 16">
              <a:extLst>
                <a:ext uri="{FF2B5EF4-FFF2-40B4-BE49-F238E27FC236}">
                  <a16:creationId xmlns:a16="http://schemas.microsoft.com/office/drawing/2014/main" id="{3342FA7C-6B09-4286-828F-E846190A6E33}"/>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Rectangle 17">
              <a:extLst>
                <a:ext uri="{FF2B5EF4-FFF2-40B4-BE49-F238E27FC236}">
                  <a16:creationId xmlns:a16="http://schemas.microsoft.com/office/drawing/2014/main" id="{CF55703F-277A-4664-93F0-D1F81C6BB87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8">
              <a:extLst>
                <a:ext uri="{FF2B5EF4-FFF2-40B4-BE49-F238E27FC236}">
                  <a16:creationId xmlns:a16="http://schemas.microsoft.com/office/drawing/2014/main" id="{BC7BDCED-3F32-4913-B14C-67043E3E120D}"/>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59" name="Freeform 20">
              <a:extLst>
                <a:ext uri="{FF2B5EF4-FFF2-40B4-BE49-F238E27FC236}">
                  <a16:creationId xmlns:a16="http://schemas.microsoft.com/office/drawing/2014/main" id="{A17F0109-80ED-4C0A-8D53-64F27684F54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pPr/>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939090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rgbClr val="EAD8D6"/>
        </a:solidFill>
        <a:effectLst/>
      </p:bgPr>
    </p:bg>
    <p:spTree>
      <p:nvGrpSpPr>
        <p:cNvPr id="1" name=""/>
        <p:cNvGrpSpPr/>
        <p:nvPr/>
      </p:nvGrpSpPr>
      <p:grpSpPr>
        <a:xfrm>
          <a:off x="0" y="0"/>
          <a:ext cx="0" cy="0"/>
          <a:chOff x="0" y="0"/>
          <a:chExt cx="0" cy="0"/>
        </a:xfrm>
      </p:grpSpPr>
      <p:grpSp>
        <p:nvGrpSpPr>
          <p:cNvPr id="54" name="Ryhmä 53">
            <a:extLst>
              <a:ext uri="{FF2B5EF4-FFF2-40B4-BE49-F238E27FC236}">
                <a16:creationId xmlns:a16="http://schemas.microsoft.com/office/drawing/2014/main" id="{65D7FA92-39C5-4896-944E-B4F9C317A9DD}"/>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EDDEDC"/>
          </a:solidFill>
        </p:grpSpPr>
        <p:sp>
          <p:nvSpPr>
            <p:cNvPr id="55" name="Freeform 7">
              <a:extLst>
                <a:ext uri="{FF2B5EF4-FFF2-40B4-BE49-F238E27FC236}">
                  <a16:creationId xmlns:a16="http://schemas.microsoft.com/office/drawing/2014/main" id="{36FEA468-3D4A-4536-AE15-7E703249CE16}"/>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5">
              <a:extLst>
                <a:ext uri="{FF2B5EF4-FFF2-40B4-BE49-F238E27FC236}">
                  <a16:creationId xmlns:a16="http://schemas.microsoft.com/office/drawing/2014/main" id="{A15E314E-F384-436F-8291-C4E8D72FE720}"/>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7" name="Rectangle 9">
              <a:extLst>
                <a:ext uri="{FF2B5EF4-FFF2-40B4-BE49-F238E27FC236}">
                  <a16:creationId xmlns:a16="http://schemas.microsoft.com/office/drawing/2014/main" id="{ABD82D7F-A8AC-455F-8D9B-6499E9458454}"/>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0">
              <a:extLst>
                <a:ext uri="{FF2B5EF4-FFF2-40B4-BE49-F238E27FC236}">
                  <a16:creationId xmlns:a16="http://schemas.microsoft.com/office/drawing/2014/main" id="{D41BA24A-D54D-480F-908A-0452D199679B}"/>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1">
              <a:extLst>
                <a:ext uri="{FF2B5EF4-FFF2-40B4-BE49-F238E27FC236}">
                  <a16:creationId xmlns:a16="http://schemas.microsoft.com/office/drawing/2014/main" id="{95EB2B26-45C4-40E8-9808-E50731F366B6}"/>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Rectangle 12">
              <a:extLst>
                <a:ext uri="{FF2B5EF4-FFF2-40B4-BE49-F238E27FC236}">
                  <a16:creationId xmlns:a16="http://schemas.microsoft.com/office/drawing/2014/main" id="{D63B9698-1D1E-4408-B4FA-3D666E813C11}"/>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Rectangle 13">
              <a:extLst>
                <a:ext uri="{FF2B5EF4-FFF2-40B4-BE49-F238E27FC236}">
                  <a16:creationId xmlns:a16="http://schemas.microsoft.com/office/drawing/2014/main" id="{4A370728-EA7C-48C0-895D-36A4B4FF7C59}"/>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Rectangle 14">
              <a:extLst>
                <a:ext uri="{FF2B5EF4-FFF2-40B4-BE49-F238E27FC236}">
                  <a16:creationId xmlns:a16="http://schemas.microsoft.com/office/drawing/2014/main" id="{39D112F3-3F29-43DB-87C6-E3DFEAD7CB0F}"/>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Rectangle 15">
              <a:extLst>
                <a:ext uri="{FF2B5EF4-FFF2-40B4-BE49-F238E27FC236}">
                  <a16:creationId xmlns:a16="http://schemas.microsoft.com/office/drawing/2014/main" id="{B2D2E1DF-FD7D-437D-9975-48C290C9C423}"/>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Rectangle 16">
              <a:extLst>
                <a:ext uri="{FF2B5EF4-FFF2-40B4-BE49-F238E27FC236}">
                  <a16:creationId xmlns:a16="http://schemas.microsoft.com/office/drawing/2014/main" id="{E32A0596-ADFA-493E-966A-6408B18BCC26}"/>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Rectangle 17">
              <a:extLst>
                <a:ext uri="{FF2B5EF4-FFF2-40B4-BE49-F238E27FC236}">
                  <a16:creationId xmlns:a16="http://schemas.microsoft.com/office/drawing/2014/main" id="{FE82CA7D-B066-49A6-9F56-917C6F9A2DA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Rectangle 18">
              <a:extLst>
                <a:ext uri="{FF2B5EF4-FFF2-40B4-BE49-F238E27FC236}">
                  <a16:creationId xmlns:a16="http://schemas.microsoft.com/office/drawing/2014/main" id="{BFF32609-9317-4213-A850-24E90D4E3FA1}"/>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67" name="Freeform 20">
              <a:extLst>
                <a:ext uri="{FF2B5EF4-FFF2-40B4-BE49-F238E27FC236}">
                  <a16:creationId xmlns:a16="http://schemas.microsoft.com/office/drawing/2014/main" id="{3DF9A8D1-6969-41FC-9E59-C4E07E88762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384479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3">
    <p:bg>
      <p:bgPr>
        <a:solidFill>
          <a:srgbClr val="4E7B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276474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spTree>
      <p:nvGrpSpPr>
        <p:cNvPr id="1" name=""/>
        <p:cNvGrpSpPr/>
        <p:nvPr/>
      </p:nvGrpSpPr>
      <p:grpSpPr>
        <a:xfrm>
          <a:off x="0" y="0"/>
          <a:ext cx="0" cy="0"/>
          <a:chOff x="0" y="0"/>
          <a:chExt cx="0" cy="0"/>
        </a:xfrm>
      </p:grpSpPr>
      <p:grpSp>
        <p:nvGrpSpPr>
          <p:cNvPr id="54" name="Ryhmä 53">
            <a:extLst>
              <a:ext uri="{FF2B5EF4-FFF2-40B4-BE49-F238E27FC236}">
                <a16:creationId xmlns:a16="http://schemas.microsoft.com/office/drawing/2014/main" id="{65D7FA92-39C5-4896-944E-B4F9C317A9DD}"/>
              </a:ext>
              <a:ext uri="{C183D7F6-B498-43B3-948B-1728B52AA6E4}">
                <adec:decorative xmlns:adec="http://schemas.microsoft.com/office/drawing/2017/decorative" val="1"/>
              </a:ext>
            </a:extLst>
          </p:cNvPr>
          <p:cNvGrpSpPr/>
          <p:nvPr userDrawn="1"/>
        </p:nvGrpSpPr>
        <p:grpSpPr>
          <a:xfrm>
            <a:off x="6280" y="1033651"/>
            <a:ext cx="12044625" cy="4797756"/>
            <a:chOff x="6280" y="1033651"/>
            <a:chExt cx="12044625" cy="4797756"/>
          </a:xfrm>
          <a:solidFill>
            <a:srgbClr val="FCF9F9"/>
          </a:solidFill>
        </p:grpSpPr>
        <p:sp>
          <p:nvSpPr>
            <p:cNvPr id="55" name="Freeform 7">
              <a:extLst>
                <a:ext uri="{FF2B5EF4-FFF2-40B4-BE49-F238E27FC236}">
                  <a16:creationId xmlns:a16="http://schemas.microsoft.com/office/drawing/2014/main" id="{36FEA468-3D4A-4536-AE15-7E703249CE16}"/>
                </a:ext>
              </a:extLst>
            </p:cNvPr>
            <p:cNvSpPr>
              <a:spLocks/>
            </p:cNvSpPr>
            <p:nvPr userDrawn="1"/>
          </p:nvSpPr>
          <p:spPr bwMode="gray">
            <a:xfrm>
              <a:off x="8064812" y="2347696"/>
              <a:ext cx="2158676" cy="2160246"/>
            </a:xfrm>
            <a:custGeom>
              <a:avLst/>
              <a:gdLst>
                <a:gd name="T0" fmla="*/ 5983 w 11967"/>
                <a:gd name="T1" fmla="*/ 11967 h 11967"/>
                <a:gd name="T2" fmla="*/ 0 w 11967"/>
                <a:gd name="T3" fmla="*/ 5984 h 11967"/>
                <a:gd name="T4" fmla="*/ 5983 w 11967"/>
                <a:gd name="T5" fmla="*/ 0 h 11967"/>
                <a:gd name="T6" fmla="*/ 11967 w 11967"/>
                <a:gd name="T7" fmla="*/ 5984 h 11967"/>
                <a:gd name="T8" fmla="*/ 5983 w 11967"/>
                <a:gd name="T9" fmla="*/ 11967 h 11967"/>
              </a:gdLst>
              <a:ahLst/>
              <a:cxnLst>
                <a:cxn ang="0">
                  <a:pos x="T0" y="T1"/>
                </a:cxn>
                <a:cxn ang="0">
                  <a:pos x="T2" y="T3"/>
                </a:cxn>
                <a:cxn ang="0">
                  <a:pos x="T4" y="T5"/>
                </a:cxn>
                <a:cxn ang="0">
                  <a:pos x="T6" y="T7"/>
                </a:cxn>
                <a:cxn ang="0">
                  <a:pos x="T8" y="T9"/>
                </a:cxn>
              </a:cxnLst>
              <a:rect l="0" t="0" r="r" b="b"/>
              <a:pathLst>
                <a:path w="11967" h="11967">
                  <a:moveTo>
                    <a:pt x="5983" y="11967"/>
                  </a:moveTo>
                  <a:lnTo>
                    <a:pt x="0" y="5984"/>
                  </a:lnTo>
                  <a:lnTo>
                    <a:pt x="5983" y="0"/>
                  </a:lnTo>
                  <a:lnTo>
                    <a:pt x="11967" y="5984"/>
                  </a:lnTo>
                  <a:lnTo>
                    <a:pt x="5983" y="119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5">
              <a:extLst>
                <a:ext uri="{FF2B5EF4-FFF2-40B4-BE49-F238E27FC236}">
                  <a16:creationId xmlns:a16="http://schemas.microsoft.com/office/drawing/2014/main" id="{A15E314E-F384-436F-8291-C4E8D72FE720}"/>
                </a:ext>
              </a:extLst>
            </p:cNvPr>
            <p:cNvSpPr>
              <a:spLocks/>
            </p:cNvSpPr>
            <p:nvPr userDrawn="1"/>
          </p:nvSpPr>
          <p:spPr bwMode="gray">
            <a:xfrm>
              <a:off x="6280" y="1033651"/>
              <a:ext cx="2397307" cy="4797756"/>
            </a:xfrm>
            <a:custGeom>
              <a:avLst/>
              <a:gdLst>
                <a:gd name="T0" fmla="*/ 13289 w 13289"/>
                <a:gd name="T1" fmla="*/ 13289 h 26577"/>
                <a:gd name="T2" fmla="*/ 0 w 13289"/>
                <a:gd name="T3" fmla="*/ 26577 h 26577"/>
                <a:gd name="T4" fmla="*/ 0 w 13289"/>
                <a:gd name="T5" fmla="*/ 26577 h 26577"/>
                <a:gd name="T6" fmla="*/ 0 w 13289"/>
                <a:gd name="T7" fmla="*/ 0 h 26577"/>
                <a:gd name="T8" fmla="*/ 0 w 13289"/>
                <a:gd name="T9" fmla="*/ 0 h 26577"/>
                <a:gd name="T10" fmla="*/ 13289 w 13289"/>
                <a:gd name="T11" fmla="*/ 13289 h 26577"/>
              </a:gdLst>
              <a:ahLst/>
              <a:cxnLst>
                <a:cxn ang="0">
                  <a:pos x="T0" y="T1"/>
                </a:cxn>
                <a:cxn ang="0">
                  <a:pos x="T2" y="T3"/>
                </a:cxn>
                <a:cxn ang="0">
                  <a:pos x="T4" y="T5"/>
                </a:cxn>
                <a:cxn ang="0">
                  <a:pos x="T6" y="T7"/>
                </a:cxn>
                <a:cxn ang="0">
                  <a:pos x="T8" y="T9"/>
                </a:cxn>
                <a:cxn ang="0">
                  <a:pos x="T10" y="T11"/>
                </a:cxn>
              </a:cxnLst>
              <a:rect l="0" t="0" r="r" b="b"/>
              <a:pathLst>
                <a:path w="13289" h="26577">
                  <a:moveTo>
                    <a:pt x="13289" y="13289"/>
                  </a:moveTo>
                  <a:cubicBezTo>
                    <a:pt x="13289" y="20628"/>
                    <a:pt x="7339" y="26577"/>
                    <a:pt x="0" y="26577"/>
                  </a:cubicBezTo>
                  <a:lnTo>
                    <a:pt x="0" y="26577"/>
                  </a:lnTo>
                  <a:lnTo>
                    <a:pt x="0" y="0"/>
                  </a:lnTo>
                  <a:lnTo>
                    <a:pt x="0" y="0"/>
                  </a:lnTo>
                  <a:cubicBezTo>
                    <a:pt x="7339" y="0"/>
                    <a:pt x="13289" y="5950"/>
                    <a:pt x="13289" y="13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7" name="Rectangle 9">
              <a:extLst>
                <a:ext uri="{FF2B5EF4-FFF2-40B4-BE49-F238E27FC236}">
                  <a16:creationId xmlns:a16="http://schemas.microsoft.com/office/drawing/2014/main" id="{ABD82D7F-A8AC-455F-8D9B-6499E9458454}"/>
                </a:ext>
              </a:extLst>
            </p:cNvPr>
            <p:cNvSpPr>
              <a:spLocks noChangeArrowheads="1"/>
            </p:cNvSpPr>
            <p:nvPr userDrawn="1"/>
          </p:nvSpPr>
          <p:spPr bwMode="gray">
            <a:xfrm>
              <a:off x="12016366"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Rectangle 10">
              <a:extLst>
                <a:ext uri="{FF2B5EF4-FFF2-40B4-BE49-F238E27FC236}">
                  <a16:creationId xmlns:a16="http://schemas.microsoft.com/office/drawing/2014/main" id="{D41BA24A-D54D-480F-908A-0452D199679B}"/>
                </a:ext>
              </a:extLst>
            </p:cNvPr>
            <p:cNvSpPr>
              <a:spLocks noChangeArrowheads="1"/>
            </p:cNvSpPr>
            <p:nvPr userDrawn="1"/>
          </p:nvSpPr>
          <p:spPr bwMode="gray">
            <a:xfrm>
              <a:off x="1180913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1">
              <a:extLst>
                <a:ext uri="{FF2B5EF4-FFF2-40B4-BE49-F238E27FC236}">
                  <a16:creationId xmlns:a16="http://schemas.microsoft.com/office/drawing/2014/main" id="{95EB2B26-45C4-40E8-9808-E50731F366B6}"/>
                </a:ext>
              </a:extLst>
            </p:cNvPr>
            <p:cNvSpPr>
              <a:spLocks noChangeArrowheads="1"/>
            </p:cNvSpPr>
            <p:nvPr userDrawn="1"/>
          </p:nvSpPr>
          <p:spPr bwMode="gray">
            <a:xfrm>
              <a:off x="11600331"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Rectangle 12">
              <a:extLst>
                <a:ext uri="{FF2B5EF4-FFF2-40B4-BE49-F238E27FC236}">
                  <a16:creationId xmlns:a16="http://schemas.microsoft.com/office/drawing/2014/main" id="{D63B9698-1D1E-4408-B4FA-3D666E813C11}"/>
                </a:ext>
              </a:extLst>
            </p:cNvPr>
            <p:cNvSpPr>
              <a:spLocks noChangeArrowheads="1"/>
            </p:cNvSpPr>
            <p:nvPr userDrawn="1"/>
          </p:nvSpPr>
          <p:spPr bwMode="gray">
            <a:xfrm>
              <a:off x="11391528"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Rectangle 13">
              <a:extLst>
                <a:ext uri="{FF2B5EF4-FFF2-40B4-BE49-F238E27FC236}">
                  <a16:creationId xmlns:a16="http://schemas.microsoft.com/office/drawing/2014/main" id="{4A370728-EA7C-48C0-895D-36A4B4FF7C59}"/>
                </a:ext>
              </a:extLst>
            </p:cNvPr>
            <p:cNvSpPr>
              <a:spLocks noChangeArrowheads="1"/>
            </p:cNvSpPr>
            <p:nvPr userDrawn="1"/>
          </p:nvSpPr>
          <p:spPr bwMode="gray">
            <a:xfrm>
              <a:off x="11184295"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Rectangle 14">
              <a:extLst>
                <a:ext uri="{FF2B5EF4-FFF2-40B4-BE49-F238E27FC236}">
                  <a16:creationId xmlns:a16="http://schemas.microsoft.com/office/drawing/2014/main" id="{39D112F3-3F29-43DB-87C6-E3DFEAD7CB0F}"/>
                </a:ext>
              </a:extLst>
            </p:cNvPr>
            <p:cNvSpPr>
              <a:spLocks noChangeArrowheads="1"/>
            </p:cNvSpPr>
            <p:nvPr userDrawn="1"/>
          </p:nvSpPr>
          <p:spPr bwMode="gray">
            <a:xfrm>
              <a:off x="10975492"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Rectangle 15">
              <a:extLst>
                <a:ext uri="{FF2B5EF4-FFF2-40B4-BE49-F238E27FC236}">
                  <a16:creationId xmlns:a16="http://schemas.microsoft.com/office/drawing/2014/main" id="{B2D2E1DF-FD7D-437D-9975-48C290C9C423}"/>
                </a:ext>
              </a:extLst>
            </p:cNvPr>
            <p:cNvSpPr>
              <a:spLocks noChangeArrowheads="1"/>
            </p:cNvSpPr>
            <p:nvPr userDrawn="1"/>
          </p:nvSpPr>
          <p:spPr bwMode="gray">
            <a:xfrm>
              <a:off x="10768259"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Rectangle 16">
              <a:extLst>
                <a:ext uri="{FF2B5EF4-FFF2-40B4-BE49-F238E27FC236}">
                  <a16:creationId xmlns:a16="http://schemas.microsoft.com/office/drawing/2014/main" id="{E32A0596-ADFA-493E-966A-6408B18BCC26}"/>
                </a:ext>
              </a:extLst>
            </p:cNvPr>
            <p:cNvSpPr>
              <a:spLocks noChangeArrowheads="1"/>
            </p:cNvSpPr>
            <p:nvPr userDrawn="1"/>
          </p:nvSpPr>
          <p:spPr bwMode="gray">
            <a:xfrm>
              <a:off x="10559457" y="2129473"/>
              <a:ext cx="3453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Rectangle 17">
              <a:extLst>
                <a:ext uri="{FF2B5EF4-FFF2-40B4-BE49-F238E27FC236}">
                  <a16:creationId xmlns:a16="http://schemas.microsoft.com/office/drawing/2014/main" id="{FE82CA7D-B066-49A6-9F56-917C6F9A2DAA}"/>
                </a:ext>
              </a:extLst>
            </p:cNvPr>
            <p:cNvSpPr>
              <a:spLocks noChangeArrowheads="1"/>
            </p:cNvSpPr>
            <p:nvPr userDrawn="1"/>
          </p:nvSpPr>
          <p:spPr bwMode="gray">
            <a:xfrm>
              <a:off x="10352224" y="2129473"/>
              <a:ext cx="32969" cy="2504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Rectangle 18">
              <a:extLst>
                <a:ext uri="{FF2B5EF4-FFF2-40B4-BE49-F238E27FC236}">
                  <a16:creationId xmlns:a16="http://schemas.microsoft.com/office/drawing/2014/main" id="{BFF32609-9317-4213-A850-24E90D4E3FA1}"/>
                </a:ext>
              </a:extLst>
            </p:cNvPr>
            <p:cNvSpPr>
              <a:spLocks noChangeArrowheads="1"/>
            </p:cNvSpPr>
            <p:nvPr userDrawn="1"/>
          </p:nvSpPr>
          <p:spPr bwMode="gray">
            <a:xfrm>
              <a:off x="2529183" y="1875142"/>
              <a:ext cx="1532267" cy="3174431"/>
            </a:xfrm>
            <a:prstGeom prst="rect">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67" name="Freeform 20">
              <a:extLst>
                <a:ext uri="{FF2B5EF4-FFF2-40B4-BE49-F238E27FC236}">
                  <a16:creationId xmlns:a16="http://schemas.microsoft.com/office/drawing/2014/main" id="{3DF9A8D1-6969-41FC-9E59-C4E07E887628}"/>
                </a:ext>
              </a:extLst>
            </p:cNvPr>
            <p:cNvSpPr>
              <a:spLocks/>
            </p:cNvSpPr>
            <p:nvPr userDrawn="1"/>
          </p:nvSpPr>
          <p:spPr bwMode="gray">
            <a:xfrm>
              <a:off x="4198036" y="1512484"/>
              <a:ext cx="3833808" cy="3830669"/>
            </a:xfrm>
            <a:custGeom>
              <a:avLst/>
              <a:gdLst>
                <a:gd name="T0" fmla="*/ 12524 w 21262"/>
                <a:gd name="T1" fmla="*/ 10760 h 21227"/>
                <a:gd name="T2" fmla="*/ 12483 w 21262"/>
                <a:gd name="T3" fmla="*/ 11040 h 21227"/>
                <a:gd name="T4" fmla="*/ 12400 w 21262"/>
                <a:gd name="T5" fmla="*/ 11307 h 21227"/>
                <a:gd name="T6" fmla="*/ 12278 w 21262"/>
                <a:gd name="T7" fmla="*/ 11560 h 21227"/>
                <a:gd name="T8" fmla="*/ 12117 w 21262"/>
                <a:gd name="T9" fmla="*/ 11795 h 21227"/>
                <a:gd name="T10" fmla="*/ 11922 w 21262"/>
                <a:gd name="T11" fmla="*/ 12006 h 21227"/>
                <a:gd name="T12" fmla="*/ 11698 w 21262"/>
                <a:gd name="T13" fmla="*/ 12185 h 21227"/>
                <a:gd name="T14" fmla="*/ 11452 w 21262"/>
                <a:gd name="T15" fmla="*/ 12327 h 21227"/>
                <a:gd name="T16" fmla="*/ 11192 w 21262"/>
                <a:gd name="T17" fmla="*/ 12429 h 21227"/>
                <a:gd name="T18" fmla="*/ 10919 w 21262"/>
                <a:gd name="T19" fmla="*/ 12491 h 21227"/>
                <a:gd name="T20" fmla="*/ 10631 w 21262"/>
                <a:gd name="T21" fmla="*/ 12512 h 21227"/>
                <a:gd name="T22" fmla="*/ 10342 w 21262"/>
                <a:gd name="T23" fmla="*/ 12491 h 21227"/>
                <a:gd name="T24" fmla="*/ 10069 w 21262"/>
                <a:gd name="T25" fmla="*/ 12429 h 21227"/>
                <a:gd name="T26" fmla="*/ 9809 w 21262"/>
                <a:gd name="T27" fmla="*/ 12327 h 21227"/>
                <a:gd name="T28" fmla="*/ 9564 w 21262"/>
                <a:gd name="T29" fmla="*/ 12185 h 21227"/>
                <a:gd name="T30" fmla="*/ 9340 w 21262"/>
                <a:gd name="T31" fmla="*/ 12006 h 21227"/>
                <a:gd name="T32" fmla="*/ 9144 w 21262"/>
                <a:gd name="T33" fmla="*/ 11795 h 21227"/>
                <a:gd name="T34" fmla="*/ 8983 w 21262"/>
                <a:gd name="T35" fmla="*/ 11560 h 21227"/>
                <a:gd name="T36" fmla="*/ 8861 w 21262"/>
                <a:gd name="T37" fmla="*/ 11307 h 21227"/>
                <a:gd name="T38" fmla="*/ 8779 w 21262"/>
                <a:gd name="T39" fmla="*/ 11040 h 21227"/>
                <a:gd name="T40" fmla="*/ 8737 w 21262"/>
                <a:gd name="T41" fmla="*/ 10760 h 21227"/>
                <a:gd name="T42" fmla="*/ 8737 w 21262"/>
                <a:gd name="T43" fmla="*/ 10467 h 21227"/>
                <a:gd name="T44" fmla="*/ 8779 w 21262"/>
                <a:gd name="T45" fmla="*/ 10186 h 21227"/>
                <a:gd name="T46" fmla="*/ 8861 w 21262"/>
                <a:gd name="T47" fmla="*/ 9920 h 21227"/>
                <a:gd name="T48" fmla="*/ 8983 w 21262"/>
                <a:gd name="T49" fmla="*/ 9667 h 21227"/>
                <a:gd name="T50" fmla="*/ 9144 w 21262"/>
                <a:gd name="T51" fmla="*/ 9431 h 21227"/>
                <a:gd name="T52" fmla="*/ 9340 w 21262"/>
                <a:gd name="T53" fmla="*/ 9220 h 21227"/>
                <a:gd name="T54" fmla="*/ 9564 w 21262"/>
                <a:gd name="T55" fmla="*/ 9042 h 21227"/>
                <a:gd name="T56" fmla="*/ 9809 w 21262"/>
                <a:gd name="T57" fmla="*/ 8900 h 21227"/>
                <a:gd name="T58" fmla="*/ 10069 w 21262"/>
                <a:gd name="T59" fmla="*/ 8797 h 21227"/>
                <a:gd name="T60" fmla="*/ 10342 w 21262"/>
                <a:gd name="T61" fmla="*/ 8735 h 21227"/>
                <a:gd name="T62" fmla="*/ 10631 w 21262"/>
                <a:gd name="T63" fmla="*/ 8714 h 21227"/>
                <a:gd name="T64" fmla="*/ 10919 w 21262"/>
                <a:gd name="T65" fmla="*/ 8735 h 21227"/>
                <a:gd name="T66" fmla="*/ 11192 w 21262"/>
                <a:gd name="T67" fmla="*/ 8798 h 21227"/>
                <a:gd name="T68" fmla="*/ 11453 w 21262"/>
                <a:gd name="T69" fmla="*/ 8900 h 21227"/>
                <a:gd name="T70" fmla="*/ 11698 w 21262"/>
                <a:gd name="T71" fmla="*/ 9042 h 21227"/>
                <a:gd name="T72" fmla="*/ 11922 w 21262"/>
                <a:gd name="T73" fmla="*/ 9221 h 21227"/>
                <a:gd name="T74" fmla="*/ 12117 w 21262"/>
                <a:gd name="T75" fmla="*/ 9431 h 21227"/>
                <a:gd name="T76" fmla="*/ 12278 w 21262"/>
                <a:gd name="T77" fmla="*/ 9667 h 21227"/>
                <a:gd name="T78" fmla="*/ 12400 w 21262"/>
                <a:gd name="T79" fmla="*/ 9920 h 21227"/>
                <a:gd name="T80" fmla="*/ 12483 w 21262"/>
                <a:gd name="T81" fmla="*/ 10186 h 21227"/>
                <a:gd name="T82" fmla="*/ 12524 w 21262"/>
                <a:gd name="T83" fmla="*/ 10467 h 2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62" h="21227">
                  <a:moveTo>
                    <a:pt x="21262" y="10613"/>
                  </a:moveTo>
                  <a:cubicBezTo>
                    <a:pt x="21262" y="10771"/>
                    <a:pt x="12536" y="10605"/>
                    <a:pt x="12524" y="10760"/>
                  </a:cubicBezTo>
                  <a:cubicBezTo>
                    <a:pt x="12513" y="10917"/>
                    <a:pt x="21168" y="12039"/>
                    <a:pt x="21145" y="12193"/>
                  </a:cubicBezTo>
                  <a:cubicBezTo>
                    <a:pt x="21122" y="12348"/>
                    <a:pt x="12517" y="10889"/>
                    <a:pt x="12483" y="11040"/>
                  </a:cubicBezTo>
                  <a:cubicBezTo>
                    <a:pt x="12448" y="11193"/>
                    <a:pt x="20837" y="13598"/>
                    <a:pt x="20792" y="13746"/>
                  </a:cubicBezTo>
                  <a:cubicBezTo>
                    <a:pt x="20745" y="13896"/>
                    <a:pt x="12457" y="11162"/>
                    <a:pt x="12400" y="11307"/>
                  </a:cubicBezTo>
                  <a:cubicBezTo>
                    <a:pt x="12343" y="11452"/>
                    <a:pt x="20277" y="15089"/>
                    <a:pt x="20209" y="15229"/>
                  </a:cubicBezTo>
                  <a:cubicBezTo>
                    <a:pt x="20141" y="15371"/>
                    <a:pt x="12356" y="11425"/>
                    <a:pt x="12278" y="11560"/>
                  </a:cubicBezTo>
                  <a:cubicBezTo>
                    <a:pt x="12200" y="11695"/>
                    <a:pt x="19501" y="16477"/>
                    <a:pt x="19413" y="16606"/>
                  </a:cubicBezTo>
                  <a:cubicBezTo>
                    <a:pt x="19325" y="16735"/>
                    <a:pt x="12215" y="11673"/>
                    <a:pt x="12117" y="11795"/>
                  </a:cubicBezTo>
                  <a:cubicBezTo>
                    <a:pt x="12020" y="11917"/>
                    <a:pt x="18530" y="17731"/>
                    <a:pt x="18423" y="17845"/>
                  </a:cubicBezTo>
                  <a:cubicBezTo>
                    <a:pt x="18317" y="17960"/>
                    <a:pt x="12036" y="11900"/>
                    <a:pt x="11922" y="12006"/>
                  </a:cubicBezTo>
                  <a:cubicBezTo>
                    <a:pt x="11807" y="12112"/>
                    <a:pt x="17384" y="18826"/>
                    <a:pt x="17261" y="18924"/>
                  </a:cubicBezTo>
                  <a:cubicBezTo>
                    <a:pt x="17139" y="19021"/>
                    <a:pt x="11827" y="12097"/>
                    <a:pt x="11698" y="12185"/>
                  </a:cubicBezTo>
                  <a:cubicBezTo>
                    <a:pt x="11569" y="12273"/>
                    <a:pt x="16086" y="19741"/>
                    <a:pt x="15950" y="19819"/>
                  </a:cubicBezTo>
                  <a:cubicBezTo>
                    <a:pt x="15815" y="19897"/>
                    <a:pt x="11594" y="12259"/>
                    <a:pt x="11452" y="12327"/>
                  </a:cubicBezTo>
                  <a:cubicBezTo>
                    <a:pt x="11312" y="12395"/>
                    <a:pt x="14662" y="20454"/>
                    <a:pt x="14516" y="20511"/>
                  </a:cubicBezTo>
                  <a:cubicBezTo>
                    <a:pt x="14372" y="20568"/>
                    <a:pt x="11342" y="12383"/>
                    <a:pt x="11192" y="12429"/>
                  </a:cubicBezTo>
                  <a:cubicBezTo>
                    <a:pt x="11044" y="12475"/>
                    <a:pt x="13146" y="20945"/>
                    <a:pt x="12993" y="20980"/>
                  </a:cubicBezTo>
                  <a:cubicBezTo>
                    <a:pt x="12842" y="21015"/>
                    <a:pt x="11075" y="12468"/>
                    <a:pt x="10919" y="12491"/>
                  </a:cubicBezTo>
                  <a:cubicBezTo>
                    <a:pt x="10766" y="12514"/>
                    <a:pt x="11578" y="21204"/>
                    <a:pt x="11421" y="21215"/>
                  </a:cubicBezTo>
                  <a:cubicBezTo>
                    <a:pt x="11266" y="21227"/>
                    <a:pt x="10788" y="12512"/>
                    <a:pt x="10631" y="12512"/>
                  </a:cubicBezTo>
                  <a:cubicBezTo>
                    <a:pt x="10473" y="12512"/>
                    <a:pt x="9995" y="21227"/>
                    <a:pt x="9841" y="21215"/>
                  </a:cubicBezTo>
                  <a:cubicBezTo>
                    <a:pt x="9684" y="21204"/>
                    <a:pt x="10496" y="12514"/>
                    <a:pt x="10342" y="12491"/>
                  </a:cubicBezTo>
                  <a:cubicBezTo>
                    <a:pt x="10187" y="12468"/>
                    <a:pt x="8420" y="21015"/>
                    <a:pt x="8268" y="20980"/>
                  </a:cubicBezTo>
                  <a:cubicBezTo>
                    <a:pt x="8115" y="20945"/>
                    <a:pt x="10218" y="12475"/>
                    <a:pt x="10069" y="12429"/>
                  </a:cubicBezTo>
                  <a:cubicBezTo>
                    <a:pt x="9919" y="12383"/>
                    <a:pt x="6890" y="20568"/>
                    <a:pt x="6745" y="20511"/>
                  </a:cubicBezTo>
                  <a:cubicBezTo>
                    <a:pt x="6599" y="20453"/>
                    <a:pt x="9949" y="12394"/>
                    <a:pt x="9809" y="12327"/>
                  </a:cubicBezTo>
                  <a:cubicBezTo>
                    <a:pt x="9668" y="12259"/>
                    <a:pt x="5446" y="19897"/>
                    <a:pt x="5311" y="19819"/>
                  </a:cubicBezTo>
                  <a:cubicBezTo>
                    <a:pt x="5176" y="19741"/>
                    <a:pt x="9693" y="12273"/>
                    <a:pt x="9564" y="12185"/>
                  </a:cubicBezTo>
                  <a:cubicBezTo>
                    <a:pt x="9435" y="12097"/>
                    <a:pt x="4122" y="19021"/>
                    <a:pt x="4000" y="18924"/>
                  </a:cubicBezTo>
                  <a:cubicBezTo>
                    <a:pt x="3878" y="18826"/>
                    <a:pt x="9454" y="12112"/>
                    <a:pt x="9340" y="12006"/>
                  </a:cubicBezTo>
                  <a:cubicBezTo>
                    <a:pt x="9225" y="11900"/>
                    <a:pt x="2944" y="17959"/>
                    <a:pt x="2838" y="17845"/>
                  </a:cubicBezTo>
                  <a:cubicBezTo>
                    <a:pt x="2732" y="17731"/>
                    <a:pt x="9242" y="11917"/>
                    <a:pt x="9144" y="11795"/>
                  </a:cubicBezTo>
                  <a:cubicBezTo>
                    <a:pt x="9047" y="11673"/>
                    <a:pt x="1937" y="16735"/>
                    <a:pt x="1848" y="16605"/>
                  </a:cubicBezTo>
                  <a:cubicBezTo>
                    <a:pt x="1760" y="16477"/>
                    <a:pt x="9062" y="11695"/>
                    <a:pt x="8983" y="11560"/>
                  </a:cubicBezTo>
                  <a:cubicBezTo>
                    <a:pt x="8905" y="11425"/>
                    <a:pt x="1120" y="15370"/>
                    <a:pt x="1052" y="15229"/>
                  </a:cubicBezTo>
                  <a:cubicBezTo>
                    <a:pt x="985" y="15089"/>
                    <a:pt x="8918" y="11452"/>
                    <a:pt x="8861" y="11307"/>
                  </a:cubicBezTo>
                  <a:cubicBezTo>
                    <a:pt x="8804" y="11162"/>
                    <a:pt x="516" y="13896"/>
                    <a:pt x="470" y="13746"/>
                  </a:cubicBezTo>
                  <a:cubicBezTo>
                    <a:pt x="424" y="13597"/>
                    <a:pt x="8814" y="11193"/>
                    <a:pt x="8779" y="11040"/>
                  </a:cubicBezTo>
                  <a:cubicBezTo>
                    <a:pt x="8745" y="10889"/>
                    <a:pt x="140" y="12348"/>
                    <a:pt x="117" y="12193"/>
                  </a:cubicBezTo>
                  <a:cubicBezTo>
                    <a:pt x="94" y="12039"/>
                    <a:pt x="8749" y="10917"/>
                    <a:pt x="8737" y="10760"/>
                  </a:cubicBezTo>
                  <a:cubicBezTo>
                    <a:pt x="8726" y="10605"/>
                    <a:pt x="0" y="10771"/>
                    <a:pt x="0" y="10613"/>
                  </a:cubicBezTo>
                  <a:cubicBezTo>
                    <a:pt x="0" y="10456"/>
                    <a:pt x="8726" y="10621"/>
                    <a:pt x="8737" y="10467"/>
                  </a:cubicBezTo>
                  <a:cubicBezTo>
                    <a:pt x="8749" y="10310"/>
                    <a:pt x="94" y="9187"/>
                    <a:pt x="117" y="9034"/>
                  </a:cubicBezTo>
                  <a:cubicBezTo>
                    <a:pt x="140" y="8878"/>
                    <a:pt x="8745" y="10338"/>
                    <a:pt x="8779" y="10186"/>
                  </a:cubicBezTo>
                  <a:cubicBezTo>
                    <a:pt x="8814" y="10033"/>
                    <a:pt x="424" y="7629"/>
                    <a:pt x="470" y="7480"/>
                  </a:cubicBezTo>
                  <a:cubicBezTo>
                    <a:pt x="516" y="7330"/>
                    <a:pt x="8804" y="10065"/>
                    <a:pt x="8861" y="9920"/>
                  </a:cubicBezTo>
                  <a:cubicBezTo>
                    <a:pt x="8918" y="9774"/>
                    <a:pt x="985" y="6137"/>
                    <a:pt x="1052" y="5997"/>
                  </a:cubicBezTo>
                  <a:cubicBezTo>
                    <a:pt x="1120" y="5856"/>
                    <a:pt x="8905" y="9802"/>
                    <a:pt x="8983" y="9667"/>
                  </a:cubicBezTo>
                  <a:cubicBezTo>
                    <a:pt x="9062" y="9531"/>
                    <a:pt x="1761" y="4750"/>
                    <a:pt x="1848" y="4621"/>
                  </a:cubicBezTo>
                  <a:cubicBezTo>
                    <a:pt x="1937" y="4492"/>
                    <a:pt x="9047" y="9553"/>
                    <a:pt x="9144" y="9431"/>
                  </a:cubicBezTo>
                  <a:cubicBezTo>
                    <a:pt x="9242" y="9309"/>
                    <a:pt x="2732" y="3496"/>
                    <a:pt x="2838" y="3381"/>
                  </a:cubicBezTo>
                  <a:cubicBezTo>
                    <a:pt x="2945" y="3267"/>
                    <a:pt x="9225" y="9327"/>
                    <a:pt x="9340" y="9220"/>
                  </a:cubicBezTo>
                  <a:cubicBezTo>
                    <a:pt x="9454" y="9114"/>
                    <a:pt x="3878" y="2400"/>
                    <a:pt x="4000" y="2303"/>
                  </a:cubicBezTo>
                  <a:cubicBezTo>
                    <a:pt x="4122" y="2205"/>
                    <a:pt x="9435" y="9130"/>
                    <a:pt x="9564" y="9042"/>
                  </a:cubicBezTo>
                  <a:cubicBezTo>
                    <a:pt x="9693" y="8954"/>
                    <a:pt x="5176" y="1486"/>
                    <a:pt x="5311" y="1407"/>
                  </a:cubicBezTo>
                  <a:cubicBezTo>
                    <a:pt x="5446" y="1329"/>
                    <a:pt x="9668" y="8968"/>
                    <a:pt x="9809" y="8900"/>
                  </a:cubicBezTo>
                  <a:cubicBezTo>
                    <a:pt x="9949" y="8832"/>
                    <a:pt x="6599" y="773"/>
                    <a:pt x="6745" y="716"/>
                  </a:cubicBezTo>
                  <a:cubicBezTo>
                    <a:pt x="6890" y="659"/>
                    <a:pt x="9919" y="8844"/>
                    <a:pt x="10069" y="8797"/>
                  </a:cubicBezTo>
                  <a:cubicBezTo>
                    <a:pt x="10218" y="8752"/>
                    <a:pt x="8115" y="281"/>
                    <a:pt x="8268" y="246"/>
                  </a:cubicBezTo>
                  <a:cubicBezTo>
                    <a:pt x="8420" y="212"/>
                    <a:pt x="10187" y="8759"/>
                    <a:pt x="10342" y="8735"/>
                  </a:cubicBezTo>
                  <a:cubicBezTo>
                    <a:pt x="10496" y="8713"/>
                    <a:pt x="9684" y="23"/>
                    <a:pt x="9841" y="11"/>
                  </a:cubicBezTo>
                  <a:cubicBezTo>
                    <a:pt x="9995" y="0"/>
                    <a:pt x="10473" y="8714"/>
                    <a:pt x="10631" y="8714"/>
                  </a:cubicBezTo>
                  <a:cubicBezTo>
                    <a:pt x="10788" y="8714"/>
                    <a:pt x="11266" y="0"/>
                    <a:pt x="11421" y="11"/>
                  </a:cubicBezTo>
                  <a:cubicBezTo>
                    <a:pt x="11578" y="23"/>
                    <a:pt x="10766" y="8713"/>
                    <a:pt x="10919" y="8735"/>
                  </a:cubicBezTo>
                  <a:cubicBezTo>
                    <a:pt x="11075" y="8759"/>
                    <a:pt x="12842" y="212"/>
                    <a:pt x="12993" y="246"/>
                  </a:cubicBezTo>
                  <a:cubicBezTo>
                    <a:pt x="13146" y="281"/>
                    <a:pt x="11044" y="8752"/>
                    <a:pt x="11192" y="8798"/>
                  </a:cubicBezTo>
                  <a:cubicBezTo>
                    <a:pt x="11342" y="8844"/>
                    <a:pt x="14372" y="659"/>
                    <a:pt x="14517" y="716"/>
                  </a:cubicBezTo>
                  <a:cubicBezTo>
                    <a:pt x="14663" y="773"/>
                    <a:pt x="11312" y="8832"/>
                    <a:pt x="11453" y="8900"/>
                  </a:cubicBezTo>
                  <a:cubicBezTo>
                    <a:pt x="11594" y="8968"/>
                    <a:pt x="15816" y="1329"/>
                    <a:pt x="15950" y="1407"/>
                  </a:cubicBezTo>
                  <a:cubicBezTo>
                    <a:pt x="16086" y="1486"/>
                    <a:pt x="11569" y="8954"/>
                    <a:pt x="11698" y="9042"/>
                  </a:cubicBezTo>
                  <a:cubicBezTo>
                    <a:pt x="11827" y="9130"/>
                    <a:pt x="17140" y="2206"/>
                    <a:pt x="17262" y="2303"/>
                  </a:cubicBezTo>
                  <a:cubicBezTo>
                    <a:pt x="17384" y="2401"/>
                    <a:pt x="11807" y="9114"/>
                    <a:pt x="11922" y="9221"/>
                  </a:cubicBezTo>
                  <a:cubicBezTo>
                    <a:pt x="12036" y="9327"/>
                    <a:pt x="18317" y="3267"/>
                    <a:pt x="18424" y="3382"/>
                  </a:cubicBezTo>
                  <a:cubicBezTo>
                    <a:pt x="18530" y="3496"/>
                    <a:pt x="12020" y="9309"/>
                    <a:pt x="12117" y="9431"/>
                  </a:cubicBezTo>
                  <a:cubicBezTo>
                    <a:pt x="12215" y="9553"/>
                    <a:pt x="19325" y="4492"/>
                    <a:pt x="19413" y="4621"/>
                  </a:cubicBezTo>
                  <a:cubicBezTo>
                    <a:pt x="19501" y="4750"/>
                    <a:pt x="12200" y="9531"/>
                    <a:pt x="12278" y="9667"/>
                  </a:cubicBezTo>
                  <a:cubicBezTo>
                    <a:pt x="12356" y="9802"/>
                    <a:pt x="20141" y="5856"/>
                    <a:pt x="20209" y="5997"/>
                  </a:cubicBezTo>
                  <a:cubicBezTo>
                    <a:pt x="20277" y="6138"/>
                    <a:pt x="12343" y="9774"/>
                    <a:pt x="12400" y="9920"/>
                  </a:cubicBezTo>
                  <a:cubicBezTo>
                    <a:pt x="12457" y="10065"/>
                    <a:pt x="20746" y="7331"/>
                    <a:pt x="20792" y="7480"/>
                  </a:cubicBezTo>
                  <a:cubicBezTo>
                    <a:pt x="20837" y="7629"/>
                    <a:pt x="12448" y="10033"/>
                    <a:pt x="12483" y="10186"/>
                  </a:cubicBezTo>
                  <a:cubicBezTo>
                    <a:pt x="12517" y="10338"/>
                    <a:pt x="21122" y="8878"/>
                    <a:pt x="21145" y="9034"/>
                  </a:cubicBezTo>
                  <a:cubicBezTo>
                    <a:pt x="21168" y="9187"/>
                    <a:pt x="12513" y="10310"/>
                    <a:pt x="12524" y="10467"/>
                  </a:cubicBezTo>
                  <a:cubicBezTo>
                    <a:pt x="12536" y="10621"/>
                    <a:pt x="21262" y="10456"/>
                    <a:pt x="21262" y="10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323537" y="1253978"/>
            <a:ext cx="9555480" cy="2961640"/>
          </a:xfrm>
        </p:spPr>
        <p:txBody>
          <a:bodyPr anchor="b" anchorCtr="0"/>
          <a:lstStyle>
            <a:lvl1pPr algn="ctr">
              <a:lnSpc>
                <a:spcPct val="100000"/>
              </a:lnSpc>
              <a:defRPr sz="5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323537" y="4942677"/>
            <a:ext cx="9555480" cy="537861"/>
          </a:xfrm>
        </p:spPr>
        <p:txBody>
          <a:bodyPr anchor="t" anchorCtr="0"/>
          <a:lstStyle>
            <a:lvl1pPr marL="0" indent="0" algn="ctr">
              <a:spcBef>
                <a:spcPts val="0"/>
              </a:spcBef>
              <a:buNone/>
              <a:defRPr sz="19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82278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Lopetus">
    <p:bg>
      <p:bgPr>
        <a:solidFill>
          <a:srgbClr val="071D49"/>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132852"/>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76812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Lopetus 2">
    <p:bg>
      <p:bgPr>
        <a:solidFill>
          <a:schemeClr val="accent2"/>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5782C0"/>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1548906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Lopetus 3">
    <p:bg>
      <p:bgPr>
        <a:solidFill>
          <a:schemeClr val="accent4"/>
        </a:solidFill>
        <a:effectLst/>
      </p:bgPr>
    </p:bg>
    <p:spTree>
      <p:nvGrpSpPr>
        <p:cNvPr id="1" name=""/>
        <p:cNvGrpSpPr/>
        <p:nvPr/>
      </p:nvGrpSpPr>
      <p:grpSpPr>
        <a:xfrm>
          <a:off x="0" y="0"/>
          <a:ext cx="0" cy="0"/>
          <a:chOff x="0" y="0"/>
          <a:chExt cx="0" cy="0"/>
        </a:xfrm>
      </p:grpSpPr>
      <p:grpSp>
        <p:nvGrpSpPr>
          <p:cNvPr id="51" name="Ryhmä 50">
            <a:extLst>
              <a:ext uri="{FF2B5EF4-FFF2-40B4-BE49-F238E27FC236}">
                <a16:creationId xmlns:a16="http://schemas.microsoft.com/office/drawing/2014/main" id="{4385C305-EEDF-4260-A0D7-C0E7E2335BD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EDDEDC"/>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4983480" cy="1905038"/>
          </a:xfrm>
        </p:spPr>
        <p:txBody>
          <a:bodyPr anchor="b" anchorCtr="0"/>
          <a:lstStyle>
            <a:lvl1pPr algn="l">
              <a:lnSpc>
                <a:spcPct val="95000"/>
              </a:lnSpc>
              <a:defRPr sz="36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3256623"/>
            <a:ext cx="4983480" cy="1224280"/>
          </a:xfrm>
        </p:spPr>
        <p:txBody>
          <a:bodyPr anchor="t" anchorCtr="0"/>
          <a:lstStyle>
            <a:lvl1pPr marL="0" indent="0" algn="l">
              <a:lnSpc>
                <a:spcPct val="110000"/>
              </a:lnSpc>
              <a:spcBef>
                <a:spcPts val="1200"/>
              </a:spcBef>
              <a:buNone/>
              <a:defRPr sz="1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1120973" y="5320773"/>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558140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071D49"/>
        </a:solidFill>
        <a:effectLst/>
      </p:bgPr>
    </p:bg>
    <p:spTree>
      <p:nvGrpSpPr>
        <p:cNvPr id="1" name=""/>
        <p:cNvGrpSpPr/>
        <p:nvPr/>
      </p:nvGrpSpPr>
      <p:grpSpPr>
        <a:xfrm>
          <a:off x="0" y="0"/>
          <a:ext cx="0" cy="0"/>
          <a:chOff x="0" y="0"/>
          <a:chExt cx="0" cy="0"/>
        </a:xfrm>
      </p:grpSpPr>
      <p:grpSp>
        <p:nvGrpSpPr>
          <p:cNvPr id="68" name="Ryhmä 67" descr="Kilpailu- ja kuluttajavirasto">
            <a:extLst>
              <a:ext uri="{FF2B5EF4-FFF2-40B4-BE49-F238E27FC236}">
                <a16:creationId xmlns:a16="http://schemas.microsoft.com/office/drawing/2014/main" id="{E58931CF-CC84-4144-97D8-BE7B0893C353}"/>
              </a:ext>
            </a:extLst>
          </p:cNvPr>
          <p:cNvGrpSpPr/>
          <p:nvPr userDrawn="1"/>
        </p:nvGrpSpPr>
        <p:grpSpPr>
          <a:xfrm>
            <a:off x="2402306" y="2867947"/>
            <a:ext cx="7383379" cy="1180186"/>
            <a:chOff x="7938" y="2455863"/>
            <a:chExt cx="12176125" cy="1946275"/>
          </a:xfrm>
          <a:solidFill>
            <a:schemeClr val="bg1"/>
          </a:solidFill>
        </p:grpSpPr>
        <p:sp>
          <p:nvSpPr>
            <p:cNvPr id="69" name="Freeform 5">
              <a:extLst>
                <a:ext uri="{FF2B5EF4-FFF2-40B4-BE49-F238E27FC236}">
                  <a16:creationId xmlns:a16="http://schemas.microsoft.com/office/drawing/2014/main" id="{81AB9BC0-661B-4093-91DD-52F61FC226F7}"/>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0" name="Freeform 6">
              <a:extLst>
                <a:ext uri="{FF2B5EF4-FFF2-40B4-BE49-F238E27FC236}">
                  <a16:creationId xmlns:a16="http://schemas.microsoft.com/office/drawing/2014/main" id="{E940BCB5-93AA-46B5-BDF6-FE475B901880}"/>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1" name="Rectangle 7">
              <a:extLst>
                <a:ext uri="{FF2B5EF4-FFF2-40B4-BE49-F238E27FC236}">
                  <a16:creationId xmlns:a16="http://schemas.microsoft.com/office/drawing/2014/main" id="{47471893-542B-4302-B4ED-BFCD7FB13765}"/>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2" name="Freeform 8">
              <a:extLst>
                <a:ext uri="{FF2B5EF4-FFF2-40B4-BE49-F238E27FC236}">
                  <a16:creationId xmlns:a16="http://schemas.microsoft.com/office/drawing/2014/main" id="{9F80C720-5531-483E-A41D-2FB5ADD25D90}"/>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3" name="Freeform 9">
              <a:extLst>
                <a:ext uri="{FF2B5EF4-FFF2-40B4-BE49-F238E27FC236}">
                  <a16:creationId xmlns:a16="http://schemas.microsoft.com/office/drawing/2014/main" id="{07B96BB5-9A48-46D5-AC15-B76826A31433}"/>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4" name="Freeform 10">
              <a:extLst>
                <a:ext uri="{FF2B5EF4-FFF2-40B4-BE49-F238E27FC236}">
                  <a16:creationId xmlns:a16="http://schemas.microsoft.com/office/drawing/2014/main" id="{29A81547-3DC0-4F8E-96A7-B4D364F8F327}"/>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5" name="Rectangle 11">
              <a:extLst>
                <a:ext uri="{FF2B5EF4-FFF2-40B4-BE49-F238E27FC236}">
                  <a16:creationId xmlns:a16="http://schemas.microsoft.com/office/drawing/2014/main" id="{410F31B0-40EB-4E0C-B44A-0DDE4C87C295}"/>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6" name="Freeform 12">
              <a:extLst>
                <a:ext uri="{FF2B5EF4-FFF2-40B4-BE49-F238E27FC236}">
                  <a16:creationId xmlns:a16="http://schemas.microsoft.com/office/drawing/2014/main" id="{9C53CC07-5ABA-434F-B12F-B0140143C466}"/>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7" name="Rectangle 13">
              <a:extLst>
                <a:ext uri="{FF2B5EF4-FFF2-40B4-BE49-F238E27FC236}">
                  <a16:creationId xmlns:a16="http://schemas.microsoft.com/office/drawing/2014/main" id="{AE4A5740-6916-402D-A457-4FB71A06F8A0}"/>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8" name="Freeform 14">
              <a:extLst>
                <a:ext uri="{FF2B5EF4-FFF2-40B4-BE49-F238E27FC236}">
                  <a16:creationId xmlns:a16="http://schemas.microsoft.com/office/drawing/2014/main" id="{6777DDE9-005E-4268-A421-58AAA960D81F}"/>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79" name="Freeform 15">
              <a:extLst>
                <a:ext uri="{FF2B5EF4-FFF2-40B4-BE49-F238E27FC236}">
                  <a16:creationId xmlns:a16="http://schemas.microsoft.com/office/drawing/2014/main" id="{1341E6FE-AB94-49B1-8136-E24108A130D8}"/>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0" name="Freeform 16">
              <a:extLst>
                <a:ext uri="{FF2B5EF4-FFF2-40B4-BE49-F238E27FC236}">
                  <a16:creationId xmlns:a16="http://schemas.microsoft.com/office/drawing/2014/main" id="{648451F7-B9F9-4F0B-B511-D1564B398D64}"/>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1" name="Freeform 17">
              <a:extLst>
                <a:ext uri="{FF2B5EF4-FFF2-40B4-BE49-F238E27FC236}">
                  <a16:creationId xmlns:a16="http://schemas.microsoft.com/office/drawing/2014/main" id="{917709CB-9908-4712-95C1-3901BCF67779}"/>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2" name="Rectangle 18">
              <a:extLst>
                <a:ext uri="{FF2B5EF4-FFF2-40B4-BE49-F238E27FC236}">
                  <a16:creationId xmlns:a16="http://schemas.microsoft.com/office/drawing/2014/main" id="{8A0AC435-59EA-4E2E-A81B-529A6907BC44}"/>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3" name="Freeform 19">
              <a:extLst>
                <a:ext uri="{FF2B5EF4-FFF2-40B4-BE49-F238E27FC236}">
                  <a16:creationId xmlns:a16="http://schemas.microsoft.com/office/drawing/2014/main" id="{46BF90DC-CEAF-4E85-929C-2E9190995117}"/>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4" name="Freeform 20">
              <a:extLst>
                <a:ext uri="{FF2B5EF4-FFF2-40B4-BE49-F238E27FC236}">
                  <a16:creationId xmlns:a16="http://schemas.microsoft.com/office/drawing/2014/main" id="{4D3BA1FB-3B76-4337-9C6A-9AA72EE0AA0F}"/>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5" name="Freeform 21">
              <a:extLst>
                <a:ext uri="{FF2B5EF4-FFF2-40B4-BE49-F238E27FC236}">
                  <a16:creationId xmlns:a16="http://schemas.microsoft.com/office/drawing/2014/main" id="{C00D8DD2-1E66-4864-84CA-CADE7FDF8652}"/>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6" name="Freeform 22">
              <a:extLst>
                <a:ext uri="{FF2B5EF4-FFF2-40B4-BE49-F238E27FC236}">
                  <a16:creationId xmlns:a16="http://schemas.microsoft.com/office/drawing/2014/main" id="{2020B19B-46D0-47FB-89B5-E53AC831A8BA}"/>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7" name="Freeform 23">
              <a:extLst>
                <a:ext uri="{FF2B5EF4-FFF2-40B4-BE49-F238E27FC236}">
                  <a16:creationId xmlns:a16="http://schemas.microsoft.com/office/drawing/2014/main" id="{8C1CD7EA-ED50-433E-9210-E6B33C58101B}"/>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8" name="Freeform 24">
              <a:extLst>
                <a:ext uri="{FF2B5EF4-FFF2-40B4-BE49-F238E27FC236}">
                  <a16:creationId xmlns:a16="http://schemas.microsoft.com/office/drawing/2014/main" id="{35FC85C5-F75B-44EE-9C60-85C9B791D1CF}"/>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89" name="Freeform 25">
              <a:extLst>
                <a:ext uri="{FF2B5EF4-FFF2-40B4-BE49-F238E27FC236}">
                  <a16:creationId xmlns:a16="http://schemas.microsoft.com/office/drawing/2014/main" id="{8E24D22C-B6C2-4AC0-AEC1-86AF9965D30D}"/>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0" name="Freeform 26">
              <a:extLst>
                <a:ext uri="{FF2B5EF4-FFF2-40B4-BE49-F238E27FC236}">
                  <a16:creationId xmlns:a16="http://schemas.microsoft.com/office/drawing/2014/main" id="{D2942A14-350D-495F-873C-D1281840EDB4}"/>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1" name="Freeform 27">
              <a:extLst>
                <a:ext uri="{FF2B5EF4-FFF2-40B4-BE49-F238E27FC236}">
                  <a16:creationId xmlns:a16="http://schemas.microsoft.com/office/drawing/2014/main" id="{0BC6F826-8B4F-48CE-A13A-06E3C9024E30}"/>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2" name="Freeform 28">
              <a:extLst>
                <a:ext uri="{FF2B5EF4-FFF2-40B4-BE49-F238E27FC236}">
                  <a16:creationId xmlns:a16="http://schemas.microsoft.com/office/drawing/2014/main" id="{54ACC6B4-59D5-4659-9A2D-52C527BA3881}"/>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3" name="Freeform 29">
              <a:extLst>
                <a:ext uri="{FF2B5EF4-FFF2-40B4-BE49-F238E27FC236}">
                  <a16:creationId xmlns:a16="http://schemas.microsoft.com/office/drawing/2014/main" id="{97F142CA-3406-462D-944F-0D295A702707}"/>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4" name="Freeform 30">
              <a:extLst>
                <a:ext uri="{FF2B5EF4-FFF2-40B4-BE49-F238E27FC236}">
                  <a16:creationId xmlns:a16="http://schemas.microsoft.com/office/drawing/2014/main" id="{B8A2ADC5-73E9-4AAA-9BDC-49257263A4C1}"/>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5" name="Freeform 31">
              <a:extLst>
                <a:ext uri="{FF2B5EF4-FFF2-40B4-BE49-F238E27FC236}">
                  <a16:creationId xmlns:a16="http://schemas.microsoft.com/office/drawing/2014/main" id="{E7DE1737-B5B2-4588-AE1F-84DF364E95DA}"/>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6" name="Freeform 32">
              <a:extLst>
                <a:ext uri="{FF2B5EF4-FFF2-40B4-BE49-F238E27FC236}">
                  <a16:creationId xmlns:a16="http://schemas.microsoft.com/office/drawing/2014/main" id="{C20B2A2B-1FDA-414D-B52A-83D7445DABBB}"/>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7" name="Freeform 33">
              <a:extLst>
                <a:ext uri="{FF2B5EF4-FFF2-40B4-BE49-F238E27FC236}">
                  <a16:creationId xmlns:a16="http://schemas.microsoft.com/office/drawing/2014/main" id="{625FA928-D630-4BB8-A78B-8FBEE7BDA125}"/>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8" name="Freeform 34">
              <a:extLst>
                <a:ext uri="{FF2B5EF4-FFF2-40B4-BE49-F238E27FC236}">
                  <a16:creationId xmlns:a16="http://schemas.microsoft.com/office/drawing/2014/main" id="{C1FD9581-8E72-41F6-8E72-11C57A7D5DB1}"/>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99" name="Freeform 35">
              <a:extLst>
                <a:ext uri="{FF2B5EF4-FFF2-40B4-BE49-F238E27FC236}">
                  <a16:creationId xmlns:a16="http://schemas.microsoft.com/office/drawing/2014/main" id="{F05E7B0C-0276-4DCD-90E5-26F4DA86726D}"/>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0" name="Freeform 36">
              <a:extLst>
                <a:ext uri="{FF2B5EF4-FFF2-40B4-BE49-F238E27FC236}">
                  <a16:creationId xmlns:a16="http://schemas.microsoft.com/office/drawing/2014/main" id="{8C42C3C0-67AB-4901-8B93-2E2660363449}"/>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1" name="Freeform 37">
              <a:extLst>
                <a:ext uri="{FF2B5EF4-FFF2-40B4-BE49-F238E27FC236}">
                  <a16:creationId xmlns:a16="http://schemas.microsoft.com/office/drawing/2014/main" id="{2DD4A90D-4FDD-4A9F-8BD0-D3C690D6336B}"/>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2" name="Freeform 38">
              <a:extLst>
                <a:ext uri="{FF2B5EF4-FFF2-40B4-BE49-F238E27FC236}">
                  <a16:creationId xmlns:a16="http://schemas.microsoft.com/office/drawing/2014/main" id="{08EDEB98-8509-4654-BEF0-06C24CE8D29B}"/>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03" name="Freeform 39">
              <a:extLst>
                <a:ext uri="{FF2B5EF4-FFF2-40B4-BE49-F238E27FC236}">
                  <a16:creationId xmlns:a16="http://schemas.microsoft.com/office/drawing/2014/main" id="{E562F201-7B4B-4296-A95D-42441F071CA0}"/>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54894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tsikko j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6" name="Päivämäärän paikkamerkki 5"/>
          <p:cNvSpPr>
            <a:spLocks noGrp="1"/>
          </p:cNvSpPr>
          <p:nvPr>
            <p:ph type="dt" sz="half" idx="10"/>
          </p:nvPr>
        </p:nvSpPr>
        <p:spPr/>
        <p:txBody>
          <a:bodyPr/>
          <a:lstStyle/>
          <a:p>
            <a:fld id="{6BF30365-44C5-496F-867E-86A785B159A2}" type="datetime1">
              <a:rPr lang="fi-FI" smtClean="0"/>
              <a:pPr/>
              <a:t>4.4.2023</a:t>
            </a:fld>
            <a:endParaRPr lang="en-US"/>
          </a:p>
        </p:txBody>
      </p:sp>
      <p:sp>
        <p:nvSpPr>
          <p:cNvPr id="7" name="Dian numeron paikkamerkki 6"/>
          <p:cNvSpPr>
            <a:spLocks noGrp="1"/>
          </p:cNvSpPr>
          <p:nvPr>
            <p:ph type="sldNum" sz="quarter" idx="11"/>
          </p:nvPr>
        </p:nvSpPr>
        <p:spPr/>
        <p:txBody>
          <a:bodyPr/>
          <a:lstStyle/>
          <a:p>
            <a:fld id="{7B76A6C3-B7D4-46CA-B591-53665D1E4B32}" type="slidenum">
              <a:rPr lang="en-US" smtClean="0"/>
              <a:pPr/>
              <a:t>‹#›</a:t>
            </a:fld>
            <a:endParaRPr lang="en-US"/>
          </a:p>
        </p:txBody>
      </p:sp>
      <p:sp>
        <p:nvSpPr>
          <p:cNvPr id="8" name="Alatunnisteen paikkamerkki 7"/>
          <p:cNvSpPr>
            <a:spLocks noGrp="1"/>
          </p:cNvSpPr>
          <p:nvPr>
            <p:ph type="ftr" sz="quarter" idx="12"/>
          </p:nvPr>
        </p:nvSpPr>
        <p:spPr/>
        <p:txBody>
          <a:bodyPr/>
          <a:lstStyle/>
          <a:p>
            <a:r>
              <a:rPr lang="en-US"/>
              <a:t>Esityksen otsikko</a:t>
            </a:r>
            <a:endParaRPr lang="en-US" dirty="0"/>
          </a:p>
        </p:txBody>
      </p:sp>
      <p:sp>
        <p:nvSpPr>
          <p:cNvPr id="10" name="Tekstin paikkamerkki 9"/>
          <p:cNvSpPr>
            <a:spLocks noGrp="1"/>
          </p:cNvSpPr>
          <p:nvPr>
            <p:ph type="body" sz="quarter" idx="13"/>
          </p:nvPr>
        </p:nvSpPr>
        <p:spPr>
          <a:xfrm>
            <a:off x="811202" y="1404001"/>
            <a:ext cx="10462684" cy="445163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98091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tsikko ja kuv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fld id="{EFB198D1-2732-4FA0-B7D3-E1692E5D7E36}" type="datetime1">
              <a:rPr lang="fi-FI" smtClean="0"/>
              <a:pPr/>
              <a:t>4.4.2023</a:t>
            </a:fld>
            <a:endParaRPr lang="en-US"/>
          </a:p>
        </p:txBody>
      </p:sp>
      <p:sp>
        <p:nvSpPr>
          <p:cNvPr id="8" name="Dian numeron paikkamerkki 7"/>
          <p:cNvSpPr>
            <a:spLocks noGrp="1"/>
          </p:cNvSpPr>
          <p:nvPr>
            <p:ph type="sldNum" sz="quarter" idx="11"/>
          </p:nvPr>
        </p:nvSpPr>
        <p:spPr/>
        <p:txBody>
          <a:bodyPr/>
          <a:lstStyle>
            <a:lvl1pPr>
              <a:defRPr>
                <a:solidFill>
                  <a:schemeClr val="accent1"/>
                </a:solidFill>
              </a:defRPr>
            </a:lvl1pPr>
          </a:lstStyle>
          <a:p>
            <a:fld id="{7B76A6C3-B7D4-46CA-B591-53665D1E4B32}" type="slidenum">
              <a:rPr lang="en-US" smtClean="0"/>
              <a:pPr/>
              <a:t>‹#›</a:t>
            </a:fld>
            <a:endParaRPr lang="en-US"/>
          </a:p>
        </p:txBody>
      </p:sp>
      <p:sp>
        <p:nvSpPr>
          <p:cNvPr id="9" name="Alatunnisteen paikkamerkki 8"/>
          <p:cNvSpPr>
            <a:spLocks noGrp="1"/>
          </p:cNvSpPr>
          <p:nvPr>
            <p:ph type="ftr" sz="quarter" idx="12"/>
          </p:nvPr>
        </p:nvSpPr>
        <p:spPr/>
        <p:txBody>
          <a:bodyPr>
            <a:normAutofit/>
          </a:bodyPr>
          <a:lstStyle/>
          <a:p>
            <a:r>
              <a:rPr lang="en-US"/>
              <a:t>Esityksen otsikko</a:t>
            </a:r>
            <a:endParaRPr lang="en-US" dirty="0"/>
          </a:p>
        </p:txBody>
      </p:sp>
      <p:sp>
        <p:nvSpPr>
          <p:cNvPr id="16" name="Otsikko 15"/>
          <p:cNvSpPr>
            <a:spLocks noGrp="1"/>
          </p:cNvSpPr>
          <p:nvPr>
            <p:ph type="title"/>
          </p:nvPr>
        </p:nvSpPr>
        <p:spPr/>
        <p:txBody>
          <a:bodyPr/>
          <a:lstStyle>
            <a:lvl1pPr>
              <a:defRPr spc="-20" baseline="0"/>
            </a:lvl1pPr>
          </a:lstStyle>
          <a:p>
            <a:r>
              <a:rPr lang="fi-FI"/>
              <a:t>Muokkaa ots. perustyyl. napsautt.</a:t>
            </a:r>
          </a:p>
        </p:txBody>
      </p:sp>
      <p:sp>
        <p:nvSpPr>
          <p:cNvPr id="18" name="Kuvan paikkamerkki 17"/>
          <p:cNvSpPr>
            <a:spLocks noGrp="1"/>
          </p:cNvSpPr>
          <p:nvPr>
            <p:ph type="pic" sz="quarter" idx="13"/>
          </p:nvPr>
        </p:nvSpPr>
        <p:spPr>
          <a:xfrm>
            <a:off x="811202" y="1404001"/>
            <a:ext cx="10452100" cy="4167187"/>
          </a:xfrm>
        </p:spPr>
        <p:txBody>
          <a:bodyPr/>
          <a:lstStyle/>
          <a:p>
            <a:r>
              <a:rPr lang="fi-FI"/>
              <a:t>Lisää kuva napsauttamalla kuvaketta</a:t>
            </a:r>
          </a:p>
        </p:txBody>
      </p:sp>
    </p:spTree>
    <p:extLst>
      <p:ext uri="{BB962C8B-B14F-4D97-AF65-F5344CB8AC3E}">
        <p14:creationId xmlns:p14="http://schemas.microsoft.com/office/powerpoint/2010/main" val="291366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chemeClr val="accent2"/>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A562110D-6028-4591-A45F-D17820DB03E9}"/>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Lst>
            </p:cNvPr>
            <p:cNvSpPr>
              <a:spLocks noChangeArrowheads="1"/>
            </p:cNvSpPr>
            <p:nvPr userDrawn="1"/>
          </p:nvSpPr>
          <p:spPr bwMode="gray">
            <a:xfrm>
              <a:off x="2759075" y="141288"/>
              <a:ext cx="6572250" cy="6575425"/>
            </a:xfrm>
            <a:prstGeom prst="ellipse">
              <a:avLst/>
            </a:pr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sp>
          <p:nvSpPr>
            <p:cNvPr id="49" name="Freeform 6">
              <a:extLst>
                <a:ext uri="{FF2B5EF4-FFF2-40B4-BE49-F238E27FC236}">
                  <a16:creationId xmlns:a16="http://schemas.microsoft.com/office/drawing/2014/main" id="{C0C7D28F-A50B-458A-9880-563041CCE533}"/>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sp>
          <p:nvSpPr>
            <p:cNvPr id="50" name="Freeform 7">
              <a:extLst>
                <a:ext uri="{FF2B5EF4-FFF2-40B4-BE49-F238E27FC236}">
                  <a16:creationId xmlns:a16="http://schemas.microsoft.com/office/drawing/2014/main" id="{FDBB7A0E-0881-40DC-983D-672EA11A85BD}"/>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5782C0"/>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bg1"/>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rgbClr val="FFFFFF"/>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75363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5">
    <p:bg>
      <p:bgPr>
        <a:solidFill>
          <a:srgbClr val="EAD8D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203422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6">
    <p:bg>
      <p:bgPr>
        <a:solidFill>
          <a:srgbClr val="EAD8D6"/>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FF91719D-924B-4E28-B5D7-1DFE1F5EC4B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solidFill>
              <a:srgbClr val="EDDEDC"/>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196602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7">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23348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Otsikkodia 8">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FF91719D-924B-4E28-B5D7-1DFE1F5EC4BF}"/>
              </a:ext>
              <a:ext uri="{C183D7F6-B498-43B3-948B-1728B52AA6E4}">
                <adec:decorative xmlns:adec="http://schemas.microsoft.com/office/drawing/2017/decorative" val="1"/>
              </a:ext>
            </a:extLst>
          </p:cNvPr>
          <p:cNvGrpSpPr/>
          <p:nvPr userDrawn="1"/>
        </p:nvGrpSpPr>
        <p:grpSpPr>
          <a:xfrm>
            <a:off x="0" y="141288"/>
            <a:ext cx="12190730" cy="6575425"/>
            <a:chOff x="0" y="141288"/>
            <a:chExt cx="12190730" cy="6575425"/>
          </a:xfrm>
          <a:solidFill>
            <a:srgbClr val="FCF9F9"/>
          </a:solidFill>
        </p:grpSpPr>
        <p:sp>
          <p:nvSpPr>
            <p:cNvPr id="48" name="Oval 5">
              <a:extLst>
                <a:ext uri="{FF2B5EF4-FFF2-40B4-BE49-F238E27FC236}">
                  <a16:creationId xmlns:a16="http://schemas.microsoft.com/office/drawing/2014/main" id="{DE378BEA-67E7-42E4-8D87-6FD6880BDE1A}"/>
                </a:ext>
                <a:ext uri="{C183D7F6-B498-43B3-948B-1728B52AA6E4}">
                  <adec:decorative xmlns:adec="http://schemas.microsoft.com/office/drawing/2017/decorative" val="1"/>
                </a:ext>
              </a:extLst>
            </p:cNvPr>
            <p:cNvSpPr>
              <a:spLocks noChangeArrowheads="1"/>
            </p:cNvSpPr>
            <p:nvPr userDrawn="1"/>
          </p:nvSpPr>
          <p:spPr bwMode="gray">
            <a:xfrm>
              <a:off x="2759075" y="141288"/>
              <a:ext cx="6572250" cy="6575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9" name="Freeform 6">
              <a:extLst>
                <a:ext uri="{FF2B5EF4-FFF2-40B4-BE49-F238E27FC236}">
                  <a16:creationId xmlns:a16="http://schemas.microsoft.com/office/drawing/2014/main" id="{C0C7D28F-A50B-458A-9880-563041CCE533}"/>
                </a:ext>
                <a:ext uri="{C183D7F6-B498-43B3-948B-1728B52AA6E4}">
                  <adec:decorative xmlns:adec="http://schemas.microsoft.com/office/drawing/2017/decorative" val="1"/>
                </a:ext>
              </a:extLst>
            </p:cNvPr>
            <p:cNvSpPr>
              <a:spLocks/>
            </p:cNvSpPr>
            <p:nvPr userDrawn="1"/>
          </p:nvSpPr>
          <p:spPr bwMode="gray">
            <a:xfrm>
              <a:off x="0" y="774701"/>
              <a:ext cx="2647950" cy="5295900"/>
            </a:xfrm>
            <a:custGeom>
              <a:avLst/>
              <a:gdLst>
                <a:gd name="T0" fmla="*/ 0 w 14723"/>
                <a:gd name="T1" fmla="*/ 29446 h 29446"/>
                <a:gd name="T2" fmla="*/ 14723 w 14723"/>
                <a:gd name="T3" fmla="*/ 14723 h 29446"/>
                <a:gd name="T4" fmla="*/ 0 w 14723"/>
                <a:gd name="T5" fmla="*/ 0 h 29446"/>
                <a:gd name="T6" fmla="*/ 0 w 14723"/>
                <a:gd name="T7" fmla="*/ 29446 h 29446"/>
              </a:gdLst>
              <a:ahLst/>
              <a:cxnLst>
                <a:cxn ang="0">
                  <a:pos x="T0" y="T1"/>
                </a:cxn>
                <a:cxn ang="0">
                  <a:pos x="T2" y="T3"/>
                </a:cxn>
                <a:cxn ang="0">
                  <a:pos x="T4" y="T5"/>
                </a:cxn>
                <a:cxn ang="0">
                  <a:pos x="T6" y="T7"/>
                </a:cxn>
              </a:cxnLst>
              <a:rect l="0" t="0" r="r" b="b"/>
              <a:pathLst>
                <a:path w="14723" h="29446">
                  <a:moveTo>
                    <a:pt x="0" y="29446"/>
                  </a:moveTo>
                  <a:lnTo>
                    <a:pt x="14723" y="14723"/>
                  </a:lnTo>
                  <a:lnTo>
                    <a:pt x="0" y="0"/>
                  </a:lnTo>
                  <a:lnTo>
                    <a:pt x="0" y="2944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50" name="Freeform 7">
              <a:extLst>
                <a:ext uri="{FF2B5EF4-FFF2-40B4-BE49-F238E27FC236}">
                  <a16:creationId xmlns:a16="http://schemas.microsoft.com/office/drawing/2014/main" id="{FDBB7A0E-0881-40DC-983D-672EA11A85BD}"/>
                </a:ext>
                <a:ext uri="{C183D7F6-B498-43B3-948B-1728B52AA6E4}">
                  <adec:decorative xmlns:adec="http://schemas.microsoft.com/office/drawing/2017/decorative" val="1"/>
                </a:ext>
              </a:extLst>
            </p:cNvPr>
            <p:cNvSpPr>
              <a:spLocks/>
            </p:cNvSpPr>
            <p:nvPr userDrawn="1"/>
          </p:nvSpPr>
          <p:spPr bwMode="gray">
            <a:xfrm>
              <a:off x="9469755" y="706438"/>
              <a:ext cx="2720975" cy="5434013"/>
            </a:xfrm>
            <a:custGeom>
              <a:avLst/>
              <a:gdLst>
                <a:gd name="T0" fmla="*/ 15134 w 15134"/>
                <a:gd name="T1" fmla="*/ 17813 h 30219"/>
                <a:gd name="T2" fmla="*/ 15134 w 15134"/>
                <a:gd name="T3" fmla="*/ 17813 h 30219"/>
                <a:gd name="T4" fmla="*/ 14010 w 15134"/>
                <a:gd name="T5" fmla="*/ 30203 h 30219"/>
                <a:gd name="T6" fmla="*/ 14724 w 15134"/>
                <a:gd name="T7" fmla="*/ 17783 h 30219"/>
                <a:gd name="T8" fmla="*/ 11771 w 15134"/>
                <a:gd name="T9" fmla="*/ 29868 h 30219"/>
                <a:gd name="T10" fmla="*/ 14335 w 15134"/>
                <a:gd name="T11" fmla="*/ 17694 h 30219"/>
                <a:gd name="T12" fmla="*/ 9603 w 15134"/>
                <a:gd name="T13" fmla="*/ 29200 h 30219"/>
                <a:gd name="T14" fmla="*/ 13965 w 15134"/>
                <a:gd name="T15" fmla="*/ 17549 h 30219"/>
                <a:gd name="T16" fmla="*/ 7561 w 15134"/>
                <a:gd name="T17" fmla="*/ 28215 h 30219"/>
                <a:gd name="T18" fmla="*/ 13616 w 15134"/>
                <a:gd name="T19" fmla="*/ 17347 h 30219"/>
                <a:gd name="T20" fmla="*/ 5695 w 15134"/>
                <a:gd name="T21" fmla="*/ 26940 h 30219"/>
                <a:gd name="T22" fmla="*/ 13297 w 15134"/>
                <a:gd name="T23" fmla="*/ 17092 h 30219"/>
                <a:gd name="T24" fmla="*/ 4041 w 15134"/>
                <a:gd name="T25" fmla="*/ 25405 h 30219"/>
                <a:gd name="T26" fmla="*/ 13018 w 15134"/>
                <a:gd name="T27" fmla="*/ 16792 h 30219"/>
                <a:gd name="T28" fmla="*/ 2632 w 15134"/>
                <a:gd name="T29" fmla="*/ 23640 h 30219"/>
                <a:gd name="T30" fmla="*/ 12789 w 15134"/>
                <a:gd name="T31" fmla="*/ 16457 h 30219"/>
                <a:gd name="T32" fmla="*/ 1498 w 15134"/>
                <a:gd name="T33" fmla="*/ 21681 h 30219"/>
                <a:gd name="T34" fmla="*/ 12615 w 15134"/>
                <a:gd name="T35" fmla="*/ 16096 h 30219"/>
                <a:gd name="T36" fmla="*/ 669 w 15134"/>
                <a:gd name="T37" fmla="*/ 19569 h 30219"/>
                <a:gd name="T38" fmla="*/ 12498 w 15134"/>
                <a:gd name="T39" fmla="*/ 15717 h 30219"/>
                <a:gd name="T40" fmla="*/ 166 w 15134"/>
                <a:gd name="T41" fmla="*/ 17358 h 30219"/>
                <a:gd name="T42" fmla="*/ 12439 w 15134"/>
                <a:gd name="T43" fmla="*/ 15318 h 30219"/>
                <a:gd name="T44" fmla="*/ 0 w 15134"/>
                <a:gd name="T45" fmla="*/ 15109 h 30219"/>
                <a:gd name="T46" fmla="*/ 12439 w 15134"/>
                <a:gd name="T47" fmla="*/ 14901 h 30219"/>
                <a:gd name="T48" fmla="*/ 166 w 15134"/>
                <a:gd name="T49" fmla="*/ 12861 h 30219"/>
                <a:gd name="T50" fmla="*/ 12498 w 15134"/>
                <a:gd name="T51" fmla="*/ 14502 h 30219"/>
                <a:gd name="T52" fmla="*/ 669 w 15134"/>
                <a:gd name="T53" fmla="*/ 10649 h 30219"/>
                <a:gd name="T54" fmla="*/ 12615 w 15134"/>
                <a:gd name="T55" fmla="*/ 14122 h 30219"/>
                <a:gd name="T56" fmla="*/ 1499 w 15134"/>
                <a:gd name="T57" fmla="*/ 8538 h 30219"/>
                <a:gd name="T58" fmla="*/ 12789 w 15134"/>
                <a:gd name="T59" fmla="*/ 13762 h 30219"/>
                <a:gd name="T60" fmla="*/ 2632 w 15134"/>
                <a:gd name="T61" fmla="*/ 6579 h 30219"/>
                <a:gd name="T62" fmla="*/ 13018 w 15134"/>
                <a:gd name="T63" fmla="*/ 13427 h 30219"/>
                <a:gd name="T64" fmla="*/ 4041 w 15134"/>
                <a:gd name="T65" fmla="*/ 4814 h 30219"/>
                <a:gd name="T66" fmla="*/ 13297 w 15134"/>
                <a:gd name="T67" fmla="*/ 13127 h 30219"/>
                <a:gd name="T68" fmla="*/ 5695 w 15134"/>
                <a:gd name="T69" fmla="*/ 3279 h 30219"/>
                <a:gd name="T70" fmla="*/ 13616 w 15134"/>
                <a:gd name="T71" fmla="*/ 12872 h 30219"/>
                <a:gd name="T72" fmla="*/ 7562 w 15134"/>
                <a:gd name="T73" fmla="*/ 2004 h 30219"/>
                <a:gd name="T74" fmla="*/ 13965 w 15134"/>
                <a:gd name="T75" fmla="*/ 12670 h 30219"/>
                <a:gd name="T76" fmla="*/ 9603 w 15134"/>
                <a:gd name="T77" fmla="*/ 1019 h 30219"/>
                <a:gd name="T78" fmla="*/ 14335 w 15134"/>
                <a:gd name="T79" fmla="*/ 12524 h 30219"/>
                <a:gd name="T80" fmla="*/ 11772 w 15134"/>
                <a:gd name="T81" fmla="*/ 351 h 30219"/>
                <a:gd name="T82" fmla="*/ 14724 w 15134"/>
                <a:gd name="T83" fmla="*/ 12436 h 30219"/>
                <a:gd name="T84" fmla="*/ 14010 w 15134"/>
                <a:gd name="T85" fmla="*/ 16 h 30219"/>
                <a:gd name="T86" fmla="*/ 15134 w 15134"/>
                <a:gd name="T87" fmla="*/ 12406 h 30219"/>
                <a:gd name="T88" fmla="*/ 15134 w 15134"/>
                <a:gd name="T89" fmla="*/ 12406 h 30219"/>
                <a:gd name="T90" fmla="*/ 15134 w 15134"/>
                <a:gd name="T91" fmla="*/ 17813 h 30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34" h="30219">
                  <a:moveTo>
                    <a:pt x="15134" y="17813"/>
                  </a:moveTo>
                  <a:lnTo>
                    <a:pt x="15134" y="17813"/>
                  </a:lnTo>
                  <a:cubicBezTo>
                    <a:pt x="14910" y="17813"/>
                    <a:pt x="14230" y="30219"/>
                    <a:pt x="14010" y="30203"/>
                  </a:cubicBezTo>
                  <a:cubicBezTo>
                    <a:pt x="13786" y="30186"/>
                    <a:pt x="14942" y="17815"/>
                    <a:pt x="14724" y="17783"/>
                  </a:cubicBezTo>
                  <a:cubicBezTo>
                    <a:pt x="14502" y="17750"/>
                    <a:pt x="11987" y="29917"/>
                    <a:pt x="11771" y="29868"/>
                  </a:cubicBezTo>
                  <a:cubicBezTo>
                    <a:pt x="11553" y="29818"/>
                    <a:pt x="14546" y="17760"/>
                    <a:pt x="14335" y="17694"/>
                  </a:cubicBezTo>
                  <a:cubicBezTo>
                    <a:pt x="14121" y="17629"/>
                    <a:pt x="9809" y="29281"/>
                    <a:pt x="9603" y="29200"/>
                  </a:cubicBezTo>
                  <a:cubicBezTo>
                    <a:pt x="9395" y="29118"/>
                    <a:pt x="14164" y="17645"/>
                    <a:pt x="13965" y="17549"/>
                  </a:cubicBezTo>
                  <a:cubicBezTo>
                    <a:pt x="13764" y="17452"/>
                    <a:pt x="7753" y="28326"/>
                    <a:pt x="7561" y="28215"/>
                  </a:cubicBezTo>
                  <a:cubicBezTo>
                    <a:pt x="7368" y="28103"/>
                    <a:pt x="13799" y="17472"/>
                    <a:pt x="13616" y="17347"/>
                  </a:cubicBezTo>
                  <a:cubicBezTo>
                    <a:pt x="13432" y="17221"/>
                    <a:pt x="5868" y="27079"/>
                    <a:pt x="5695" y="26940"/>
                  </a:cubicBezTo>
                  <a:cubicBezTo>
                    <a:pt x="5521" y="26801"/>
                    <a:pt x="13460" y="17243"/>
                    <a:pt x="13297" y="17092"/>
                  </a:cubicBezTo>
                  <a:cubicBezTo>
                    <a:pt x="13134" y="16941"/>
                    <a:pt x="4192" y="25568"/>
                    <a:pt x="4041" y="25405"/>
                  </a:cubicBezTo>
                  <a:cubicBezTo>
                    <a:pt x="3889" y="25242"/>
                    <a:pt x="13157" y="16966"/>
                    <a:pt x="13018" y="16792"/>
                  </a:cubicBezTo>
                  <a:cubicBezTo>
                    <a:pt x="12879" y="16618"/>
                    <a:pt x="2757" y="23824"/>
                    <a:pt x="2632" y="23640"/>
                  </a:cubicBezTo>
                  <a:cubicBezTo>
                    <a:pt x="2506" y="23456"/>
                    <a:pt x="12901" y="16650"/>
                    <a:pt x="12789" y="16457"/>
                  </a:cubicBezTo>
                  <a:cubicBezTo>
                    <a:pt x="12678" y="16265"/>
                    <a:pt x="1595" y="21882"/>
                    <a:pt x="1498" y="21681"/>
                  </a:cubicBezTo>
                  <a:cubicBezTo>
                    <a:pt x="1402" y="21481"/>
                    <a:pt x="12697" y="16304"/>
                    <a:pt x="12615" y="16096"/>
                  </a:cubicBezTo>
                  <a:cubicBezTo>
                    <a:pt x="12534" y="15890"/>
                    <a:pt x="735" y="19783"/>
                    <a:pt x="669" y="19569"/>
                  </a:cubicBezTo>
                  <a:cubicBezTo>
                    <a:pt x="604" y="19358"/>
                    <a:pt x="12548" y="15935"/>
                    <a:pt x="12498" y="15717"/>
                  </a:cubicBezTo>
                  <a:cubicBezTo>
                    <a:pt x="12449" y="15501"/>
                    <a:pt x="199" y="17579"/>
                    <a:pt x="166" y="17358"/>
                  </a:cubicBezTo>
                  <a:cubicBezTo>
                    <a:pt x="134" y="17139"/>
                    <a:pt x="12455" y="15541"/>
                    <a:pt x="12439" y="15318"/>
                  </a:cubicBezTo>
                  <a:cubicBezTo>
                    <a:pt x="12422" y="15098"/>
                    <a:pt x="0" y="15334"/>
                    <a:pt x="0" y="15109"/>
                  </a:cubicBezTo>
                  <a:cubicBezTo>
                    <a:pt x="0" y="14885"/>
                    <a:pt x="12422" y="15121"/>
                    <a:pt x="12439" y="14901"/>
                  </a:cubicBezTo>
                  <a:cubicBezTo>
                    <a:pt x="12455" y="14677"/>
                    <a:pt x="134" y="13079"/>
                    <a:pt x="166" y="12861"/>
                  </a:cubicBezTo>
                  <a:cubicBezTo>
                    <a:pt x="199" y="12640"/>
                    <a:pt x="12449" y="14718"/>
                    <a:pt x="12498" y="14502"/>
                  </a:cubicBezTo>
                  <a:cubicBezTo>
                    <a:pt x="12548" y="14284"/>
                    <a:pt x="604" y="10861"/>
                    <a:pt x="669" y="10649"/>
                  </a:cubicBezTo>
                  <a:cubicBezTo>
                    <a:pt x="735" y="10436"/>
                    <a:pt x="12534" y="14329"/>
                    <a:pt x="12615" y="14122"/>
                  </a:cubicBezTo>
                  <a:cubicBezTo>
                    <a:pt x="12697" y="13915"/>
                    <a:pt x="1402" y="8737"/>
                    <a:pt x="1499" y="8538"/>
                  </a:cubicBezTo>
                  <a:cubicBezTo>
                    <a:pt x="1595" y="8337"/>
                    <a:pt x="12678" y="13954"/>
                    <a:pt x="12789" y="13762"/>
                  </a:cubicBezTo>
                  <a:cubicBezTo>
                    <a:pt x="12901" y="13569"/>
                    <a:pt x="2507" y="6762"/>
                    <a:pt x="2632" y="6579"/>
                  </a:cubicBezTo>
                  <a:cubicBezTo>
                    <a:pt x="2758" y="6395"/>
                    <a:pt x="12879" y="13600"/>
                    <a:pt x="13018" y="13427"/>
                  </a:cubicBezTo>
                  <a:cubicBezTo>
                    <a:pt x="13157" y="13253"/>
                    <a:pt x="3890" y="4977"/>
                    <a:pt x="4041" y="4814"/>
                  </a:cubicBezTo>
                  <a:cubicBezTo>
                    <a:pt x="4192" y="4651"/>
                    <a:pt x="13134" y="13278"/>
                    <a:pt x="13297" y="13127"/>
                  </a:cubicBezTo>
                  <a:cubicBezTo>
                    <a:pt x="13460" y="12975"/>
                    <a:pt x="5521" y="3417"/>
                    <a:pt x="5695" y="3279"/>
                  </a:cubicBezTo>
                  <a:cubicBezTo>
                    <a:pt x="5869" y="3140"/>
                    <a:pt x="13432" y="12997"/>
                    <a:pt x="13616" y="12872"/>
                  </a:cubicBezTo>
                  <a:cubicBezTo>
                    <a:pt x="13799" y="12747"/>
                    <a:pt x="7369" y="2115"/>
                    <a:pt x="7562" y="2004"/>
                  </a:cubicBezTo>
                  <a:cubicBezTo>
                    <a:pt x="7754" y="1893"/>
                    <a:pt x="13764" y="12767"/>
                    <a:pt x="13965" y="12670"/>
                  </a:cubicBezTo>
                  <a:cubicBezTo>
                    <a:pt x="14164" y="12574"/>
                    <a:pt x="9395" y="1101"/>
                    <a:pt x="9603" y="1019"/>
                  </a:cubicBezTo>
                  <a:cubicBezTo>
                    <a:pt x="9809" y="938"/>
                    <a:pt x="14122" y="12590"/>
                    <a:pt x="14335" y="12524"/>
                  </a:cubicBezTo>
                  <a:cubicBezTo>
                    <a:pt x="14547" y="12459"/>
                    <a:pt x="11554" y="401"/>
                    <a:pt x="11772" y="351"/>
                  </a:cubicBezTo>
                  <a:cubicBezTo>
                    <a:pt x="11987" y="302"/>
                    <a:pt x="14502" y="12469"/>
                    <a:pt x="14724" y="12436"/>
                  </a:cubicBezTo>
                  <a:cubicBezTo>
                    <a:pt x="14942" y="12403"/>
                    <a:pt x="13786" y="33"/>
                    <a:pt x="14010" y="16"/>
                  </a:cubicBezTo>
                  <a:cubicBezTo>
                    <a:pt x="14230" y="0"/>
                    <a:pt x="14910" y="12406"/>
                    <a:pt x="15134" y="12406"/>
                  </a:cubicBezTo>
                  <a:lnTo>
                    <a:pt x="15134" y="12406"/>
                  </a:lnTo>
                  <a:lnTo>
                    <a:pt x="15134" y="1781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955040"/>
            <a:ext cx="9555480" cy="2961640"/>
          </a:xfrm>
        </p:spPr>
        <p:txBody>
          <a:bodyPr anchor="t" anchorCtr="0"/>
          <a:lstStyle>
            <a:lvl1pPr algn="l">
              <a:lnSpc>
                <a:spcPct val="90000"/>
              </a:lnSpc>
              <a:defRPr sz="68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46D5F80-C814-4B1A-BCEF-29AF4359D643}"/>
              </a:ext>
            </a:extLst>
          </p:cNvPr>
          <p:cNvSpPr>
            <a:spLocks noGrp="1"/>
          </p:cNvSpPr>
          <p:nvPr>
            <p:ph type="subTitle" idx="1"/>
          </p:nvPr>
        </p:nvSpPr>
        <p:spPr>
          <a:xfrm>
            <a:off x="1112520" y="4033520"/>
            <a:ext cx="9555480" cy="122428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tx2"/>
                </a:solidFill>
              </a:defRPr>
            </a:lvl1pPr>
          </a:lstStyle>
          <a:p>
            <a:fld id="{A1655F26-AD31-4A6A-911C-95E47D88A5AD}" type="datetime1">
              <a:rPr lang="fi-FI" smtClean="0"/>
              <a:pPr/>
              <a:t>4.4.2023</a:t>
            </a:fld>
            <a:endParaRPr lang="fi-FI"/>
          </a:p>
        </p:txBody>
      </p:sp>
      <p:sp>
        <p:nvSpPr>
          <p:cNvPr id="5" name="Alatunnisteen paikkamerkki 4">
            <a:extLst>
              <a:ext uri="{FF2B5EF4-FFF2-40B4-BE49-F238E27FC236}">
                <a16:creationId xmlns:a16="http://schemas.microsoft.com/office/drawing/2014/main" id="{A8054EE5-5E7E-42BF-880C-80F87685CDDF}"/>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p:txBody>
          <a:bodyPr/>
          <a:lstStyle>
            <a:lvl1pPr>
              <a:defRPr>
                <a:solidFill>
                  <a:schemeClr val="tx2"/>
                </a:solidFill>
              </a:defRPr>
            </a:lvl1pPr>
          </a:lstStyle>
          <a:p>
            <a:fld id="{BCF0A276-16AC-415C-9B55-D9215934A45F}" type="slidenum">
              <a:rPr lang="fi-FI" smtClean="0"/>
              <a:pPr/>
              <a:t>‹#›</a:t>
            </a:fld>
            <a:endParaRPr lang="fi-FI"/>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gray">
          <a:xfrm>
            <a:off x="337202" y="6242048"/>
            <a:ext cx="1797631" cy="287340"/>
            <a:chOff x="7938" y="2455863"/>
            <a:chExt cx="12176125" cy="1946275"/>
          </a:xfrm>
          <a:solidFill>
            <a:srgbClr val="071D49"/>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gray">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gray">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gray">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gray">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gray">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gray">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gray">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gray">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gray">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gray">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gray">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gray">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gray">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gray">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gray">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gray">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gray">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gray">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gray">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gray">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gray">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gray">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gray">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gray">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gray">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gray">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gray">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gray">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gray">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gray">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gray">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gray">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gray">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gray">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gray">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grpSp>
    </p:spTree>
    <p:extLst>
      <p:ext uri="{BB962C8B-B14F-4D97-AF65-F5344CB8AC3E}">
        <p14:creationId xmlns:p14="http://schemas.microsoft.com/office/powerpoint/2010/main" val="225621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dia kuvalla">
    <p:bg>
      <p:bgPr>
        <a:solidFill>
          <a:srgbClr val="071D4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BB26C9-BAA9-48CC-B432-7839DFD83861}"/>
              </a:ext>
            </a:extLst>
          </p:cNvPr>
          <p:cNvSpPr>
            <a:spLocks noGrp="1"/>
          </p:cNvSpPr>
          <p:nvPr>
            <p:ph type="ctrTitle"/>
          </p:nvPr>
        </p:nvSpPr>
        <p:spPr>
          <a:xfrm>
            <a:off x="1112520" y="1283286"/>
            <a:ext cx="6484034" cy="2961640"/>
          </a:xfrm>
        </p:spPr>
        <p:txBody>
          <a:bodyPr anchor="ctr" anchorCtr="0"/>
          <a:lstStyle>
            <a:lvl1pPr algn="l">
              <a:lnSpc>
                <a:spcPct val="90000"/>
              </a:lnSpc>
              <a:defRPr sz="62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946B6B4B-EB41-44A0-9D00-E646F1F5AB4E}"/>
              </a:ext>
            </a:extLst>
          </p:cNvPr>
          <p:cNvSpPr>
            <a:spLocks noGrp="1"/>
          </p:cNvSpPr>
          <p:nvPr>
            <p:ph type="dt" sz="half" idx="10"/>
          </p:nvPr>
        </p:nvSpPr>
        <p:spPr/>
        <p:txBody>
          <a:bodyPr/>
          <a:lstStyle>
            <a:lvl1pPr>
              <a:defRPr>
                <a:solidFill>
                  <a:schemeClr val="bg1"/>
                </a:solidFill>
              </a:defRPr>
            </a:lvl1pPr>
          </a:lstStyle>
          <a:p>
            <a:fld id="{A1655F26-AD31-4A6A-911C-95E47D88A5AD}" type="datetime1">
              <a:rPr lang="fi-FI" smtClean="0"/>
              <a:pPr/>
              <a:t>4.4.2023</a:t>
            </a:fld>
            <a:endParaRPr lang="fi-FI"/>
          </a:p>
        </p:txBody>
      </p:sp>
      <p:sp>
        <p:nvSpPr>
          <p:cNvPr id="6" name="Dian numeron paikkamerkki 5">
            <a:extLst>
              <a:ext uri="{FF2B5EF4-FFF2-40B4-BE49-F238E27FC236}">
                <a16:creationId xmlns:a16="http://schemas.microsoft.com/office/drawing/2014/main" id="{26E096CD-9F0E-49B5-A7D1-746353878200}"/>
              </a:ext>
            </a:extLst>
          </p:cNvPr>
          <p:cNvSpPr>
            <a:spLocks noGrp="1"/>
          </p:cNvSpPr>
          <p:nvPr>
            <p:ph type="sldNum" sz="quarter" idx="12"/>
          </p:nvPr>
        </p:nvSpPr>
        <p:spPr>
          <a:xfrm>
            <a:off x="7906852" y="6351493"/>
            <a:ext cx="710299" cy="217581"/>
          </a:xfrm>
        </p:spPr>
        <p:txBody>
          <a:bodyPr/>
          <a:lstStyle>
            <a:lvl1pPr>
              <a:defRPr>
                <a:solidFill>
                  <a:schemeClr val="bg1"/>
                </a:solidFill>
              </a:defRPr>
            </a:lvl1pPr>
          </a:lstStyle>
          <a:p>
            <a:fld id="{BCF0A276-16AC-415C-9B55-D9215934A45F}" type="slidenum">
              <a:rPr lang="fi-FI" smtClean="0"/>
              <a:pPr/>
              <a:t>‹#›</a:t>
            </a:fld>
            <a:endParaRPr lang="fi-FI" dirty="0"/>
          </a:p>
        </p:txBody>
      </p:sp>
      <p:sp>
        <p:nvSpPr>
          <p:cNvPr id="46" name="Kuvan paikkamerkki 45">
            <a:extLst>
              <a:ext uri="{FF2B5EF4-FFF2-40B4-BE49-F238E27FC236}">
                <a16:creationId xmlns:a16="http://schemas.microsoft.com/office/drawing/2014/main" id="{3B6F1CFF-CCEA-451C-A57A-0AA57E453F39}"/>
              </a:ext>
              <a:ext uri="{C183D7F6-B498-43B3-948B-1728B52AA6E4}">
                <adec:decorative xmlns:adec="http://schemas.microsoft.com/office/drawing/2017/decorative" val="1"/>
              </a:ext>
            </a:extLst>
          </p:cNvPr>
          <p:cNvSpPr>
            <a:spLocks noGrp="1"/>
          </p:cNvSpPr>
          <p:nvPr>
            <p:ph type="pic" sz="quarter" idx="13"/>
          </p:nvPr>
        </p:nvSpPr>
        <p:spPr bwMode="gray">
          <a:xfrm>
            <a:off x="7684476" y="-11723"/>
            <a:ext cx="4507524" cy="6875586"/>
          </a:xfrm>
          <a:custGeom>
            <a:avLst/>
            <a:gdLst>
              <a:gd name="connsiteX0" fmla="*/ 0 w 4504715"/>
              <a:gd name="connsiteY0" fmla="*/ 0 h 6858000"/>
              <a:gd name="connsiteX1" fmla="*/ 4504715 w 4504715"/>
              <a:gd name="connsiteY1" fmla="*/ 0 h 6858000"/>
              <a:gd name="connsiteX2" fmla="*/ 4504715 w 4504715"/>
              <a:gd name="connsiteY2" fmla="*/ 6858000 h 6858000"/>
              <a:gd name="connsiteX3" fmla="*/ 0 w 4504715"/>
              <a:gd name="connsiteY3" fmla="*/ 6858000 h 6858000"/>
              <a:gd name="connsiteX4" fmla="*/ 0 w 4504715"/>
              <a:gd name="connsiteY4" fmla="*/ 0 h 6858000"/>
              <a:gd name="connsiteX0" fmla="*/ 0 w 4504715"/>
              <a:gd name="connsiteY0" fmla="*/ 11723 h 6869723"/>
              <a:gd name="connsiteX1" fmla="*/ 2330084 w 4504715"/>
              <a:gd name="connsiteY1" fmla="*/ 0 h 6869723"/>
              <a:gd name="connsiteX2" fmla="*/ 4504715 w 4504715"/>
              <a:gd name="connsiteY2" fmla="*/ 11723 h 6869723"/>
              <a:gd name="connsiteX3" fmla="*/ 4504715 w 4504715"/>
              <a:gd name="connsiteY3" fmla="*/ 6869723 h 6869723"/>
              <a:gd name="connsiteX4" fmla="*/ 0 w 4504715"/>
              <a:gd name="connsiteY4" fmla="*/ 6869723 h 6869723"/>
              <a:gd name="connsiteX5" fmla="*/ 0 w 4504715"/>
              <a:gd name="connsiteY5" fmla="*/ 11723 h 6869723"/>
              <a:gd name="connsiteX0" fmla="*/ 0 w 4504715"/>
              <a:gd name="connsiteY0" fmla="*/ 11723 h 6875586"/>
              <a:gd name="connsiteX1" fmla="*/ 2330084 w 4504715"/>
              <a:gd name="connsiteY1" fmla="*/ 0 h 6875586"/>
              <a:gd name="connsiteX2" fmla="*/ 4504715 w 4504715"/>
              <a:gd name="connsiteY2" fmla="*/ 11723 h 6875586"/>
              <a:gd name="connsiteX3" fmla="*/ 4504715 w 4504715"/>
              <a:gd name="connsiteY3" fmla="*/ 6869723 h 6875586"/>
              <a:gd name="connsiteX4" fmla="*/ 2365253 w 4504715"/>
              <a:gd name="connsiteY4" fmla="*/ 6875586 h 6875586"/>
              <a:gd name="connsiteX5" fmla="*/ 0 w 4504715"/>
              <a:gd name="connsiteY5" fmla="*/ 6869723 h 6875586"/>
              <a:gd name="connsiteX6" fmla="*/ 0 w 4504715"/>
              <a:gd name="connsiteY6"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2808 w 4507523"/>
              <a:gd name="connsiteY5" fmla="*/ 6869723 h 6875586"/>
              <a:gd name="connsiteX6" fmla="*/ 0 w 4507523"/>
              <a:gd name="connsiteY6" fmla="*/ 3429000 h 6875586"/>
              <a:gd name="connsiteX7" fmla="*/ 2808 w 4507523"/>
              <a:gd name="connsiteY7" fmla="*/ 11723 h 6875586"/>
              <a:gd name="connsiteX0" fmla="*/ 2808 w 4507523"/>
              <a:gd name="connsiteY0" fmla="*/ 11723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6" fmla="*/ 2808 w 4507523"/>
              <a:gd name="connsiteY6" fmla="*/ 11723 h 6875586"/>
              <a:gd name="connsiteX0" fmla="*/ 0 w 4507523"/>
              <a:gd name="connsiteY0" fmla="*/ 3429000 h 6875586"/>
              <a:gd name="connsiteX1" fmla="*/ 2332892 w 4507523"/>
              <a:gd name="connsiteY1" fmla="*/ 0 h 6875586"/>
              <a:gd name="connsiteX2" fmla="*/ 4507523 w 4507523"/>
              <a:gd name="connsiteY2" fmla="*/ 11723 h 6875586"/>
              <a:gd name="connsiteX3" fmla="*/ 4507523 w 4507523"/>
              <a:gd name="connsiteY3" fmla="*/ 6869723 h 6875586"/>
              <a:gd name="connsiteX4" fmla="*/ 2368061 w 4507523"/>
              <a:gd name="connsiteY4" fmla="*/ 6875586 h 6875586"/>
              <a:gd name="connsiteX5" fmla="*/ 0 w 4507523"/>
              <a:gd name="connsiteY5" fmla="*/ 3429000 h 6875586"/>
              <a:gd name="connsiteX0" fmla="*/ 16 w 4507539"/>
              <a:gd name="connsiteY0" fmla="*/ 3429000 h 6875586"/>
              <a:gd name="connsiteX1" fmla="*/ 2332908 w 4507539"/>
              <a:gd name="connsiteY1" fmla="*/ 0 h 6875586"/>
              <a:gd name="connsiteX2" fmla="*/ 4507539 w 4507539"/>
              <a:gd name="connsiteY2" fmla="*/ 11723 h 6875586"/>
              <a:gd name="connsiteX3" fmla="*/ 4507539 w 4507539"/>
              <a:gd name="connsiteY3" fmla="*/ 6869723 h 6875586"/>
              <a:gd name="connsiteX4" fmla="*/ 2368077 w 4507539"/>
              <a:gd name="connsiteY4" fmla="*/ 6875586 h 6875586"/>
              <a:gd name="connsiteX5" fmla="*/ 16 w 4507539"/>
              <a:gd name="connsiteY5" fmla="*/ 3429000 h 6875586"/>
              <a:gd name="connsiteX0" fmla="*/ 25 w 4507548"/>
              <a:gd name="connsiteY0" fmla="*/ 3429000 h 6875586"/>
              <a:gd name="connsiteX1" fmla="*/ 2332917 w 4507548"/>
              <a:gd name="connsiteY1" fmla="*/ 0 h 6875586"/>
              <a:gd name="connsiteX2" fmla="*/ 4507548 w 4507548"/>
              <a:gd name="connsiteY2" fmla="*/ 11723 h 6875586"/>
              <a:gd name="connsiteX3" fmla="*/ 4507548 w 4507548"/>
              <a:gd name="connsiteY3" fmla="*/ 6869723 h 6875586"/>
              <a:gd name="connsiteX4" fmla="*/ 2368086 w 4507548"/>
              <a:gd name="connsiteY4" fmla="*/ 6875586 h 6875586"/>
              <a:gd name="connsiteX5" fmla="*/ 25 w 4507548"/>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 name="connsiteX0" fmla="*/ 1 w 4507524"/>
              <a:gd name="connsiteY0" fmla="*/ 3429000 h 6875586"/>
              <a:gd name="connsiteX1" fmla="*/ 2332893 w 4507524"/>
              <a:gd name="connsiteY1" fmla="*/ 0 h 6875586"/>
              <a:gd name="connsiteX2" fmla="*/ 4507524 w 4507524"/>
              <a:gd name="connsiteY2" fmla="*/ 11723 h 6875586"/>
              <a:gd name="connsiteX3" fmla="*/ 4507524 w 4507524"/>
              <a:gd name="connsiteY3" fmla="*/ 6869723 h 6875586"/>
              <a:gd name="connsiteX4" fmla="*/ 2368062 w 4507524"/>
              <a:gd name="connsiteY4" fmla="*/ 6875586 h 6875586"/>
              <a:gd name="connsiteX5" fmla="*/ 1 w 4507524"/>
              <a:gd name="connsiteY5" fmla="*/ 3429000 h 6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524" h="6875586">
                <a:moveTo>
                  <a:pt x="1" y="3429000"/>
                </a:moveTo>
                <a:cubicBezTo>
                  <a:pt x="0" y="1773116"/>
                  <a:pt x="1130301" y="446453"/>
                  <a:pt x="2332893" y="0"/>
                </a:cubicBezTo>
                <a:lnTo>
                  <a:pt x="4507524" y="11723"/>
                </a:lnTo>
                <a:lnTo>
                  <a:pt x="4507524" y="6869723"/>
                </a:lnTo>
                <a:lnTo>
                  <a:pt x="2368062" y="6875586"/>
                </a:lnTo>
                <a:cubicBezTo>
                  <a:pt x="1188915" y="6530733"/>
                  <a:pt x="2" y="5084884"/>
                  <a:pt x="1" y="3429000"/>
                </a:cubicBezTo>
                <a:close/>
              </a:path>
            </a:pathLst>
          </a:custGeom>
          <a:solidFill>
            <a:schemeClr val="bg1">
              <a:lumMod val="95000"/>
            </a:schemeClr>
          </a:solidFill>
        </p:spPr>
        <p:txBody>
          <a:bodyPr anchor="ctr" anchorCtr="0"/>
          <a:lstStyle>
            <a:lvl1pPr marL="0" indent="0" algn="ctr">
              <a:buNone/>
              <a:defRPr sz="2000" b="1" i="1">
                <a:solidFill>
                  <a:schemeClr val="tx1"/>
                </a:solidFill>
                <a:latin typeface="Arial" panose="020B0604020202020204" pitchFamily="34" charset="0"/>
                <a:cs typeface="Arial" panose="020B0604020202020204" pitchFamily="34" charset="0"/>
              </a:defRPr>
            </a:lvl1pPr>
          </a:lstStyle>
          <a:p>
            <a:r>
              <a:rPr lang="fi-FI"/>
              <a:t>Lisää kuva napsauttamalla kuvaketta</a:t>
            </a:r>
          </a:p>
        </p:txBody>
      </p:sp>
      <p:grpSp>
        <p:nvGrpSpPr>
          <p:cNvPr id="10" name="Ryhmä 9">
            <a:extLst>
              <a:ext uri="{FF2B5EF4-FFF2-40B4-BE49-F238E27FC236}">
                <a16:creationId xmlns:a16="http://schemas.microsoft.com/office/drawing/2014/main" id="{77C3C868-CE0E-431C-A42A-AF9B6F9E9342}"/>
              </a:ext>
              <a:ext uri="{C183D7F6-B498-43B3-948B-1728B52AA6E4}">
                <adec:decorative xmlns:adec="http://schemas.microsoft.com/office/drawing/2017/decorative" val="1"/>
              </a:ext>
            </a:extLst>
          </p:cNvPr>
          <p:cNvGrpSpPr/>
          <p:nvPr userDrawn="1"/>
        </p:nvGrpSpPr>
        <p:grpSpPr bwMode="black">
          <a:xfrm>
            <a:off x="337202" y="6242048"/>
            <a:ext cx="1797631" cy="287340"/>
            <a:chOff x="7938" y="2455863"/>
            <a:chExt cx="12176125" cy="1946275"/>
          </a:xfrm>
          <a:solidFill>
            <a:schemeClr val="bg1"/>
          </a:solidFill>
        </p:grpSpPr>
        <p:sp>
          <p:nvSpPr>
            <p:cNvPr id="11" name="Freeform 5">
              <a:extLst>
                <a:ext uri="{FF2B5EF4-FFF2-40B4-BE49-F238E27FC236}">
                  <a16:creationId xmlns:a16="http://schemas.microsoft.com/office/drawing/2014/main" id="{4AAC2737-0C37-4051-BED0-ED0AB6F9360A}"/>
                </a:ext>
              </a:extLst>
            </p:cNvPr>
            <p:cNvSpPr>
              <a:spLocks/>
            </p:cNvSpPr>
            <p:nvPr userDrawn="1"/>
          </p:nvSpPr>
          <p:spPr bwMode="black">
            <a:xfrm>
              <a:off x="5421313" y="2492375"/>
              <a:ext cx="484188" cy="665163"/>
            </a:xfrm>
            <a:custGeom>
              <a:avLst/>
              <a:gdLst>
                <a:gd name="T0" fmla="*/ 2487 w 2487"/>
                <a:gd name="T1" fmla="*/ 3400 h 3400"/>
                <a:gd name="T2" fmla="*/ 1796 w 2487"/>
                <a:gd name="T3" fmla="*/ 3400 h 3400"/>
                <a:gd name="T4" fmla="*/ 528 w 2487"/>
                <a:gd name="T5" fmla="*/ 2023 h 3400"/>
                <a:gd name="T6" fmla="*/ 528 w 2487"/>
                <a:gd name="T7" fmla="*/ 3400 h 3400"/>
                <a:gd name="T8" fmla="*/ 0 w 2487"/>
                <a:gd name="T9" fmla="*/ 3400 h 3400"/>
                <a:gd name="T10" fmla="*/ 0 w 2487"/>
                <a:gd name="T11" fmla="*/ 0 h 3400"/>
                <a:gd name="T12" fmla="*/ 528 w 2487"/>
                <a:gd name="T13" fmla="*/ 0 h 3400"/>
                <a:gd name="T14" fmla="*/ 528 w 2487"/>
                <a:gd name="T15" fmla="*/ 1381 h 3400"/>
                <a:gd name="T16" fmla="*/ 1569 w 2487"/>
                <a:gd name="T17" fmla="*/ 0 h 3400"/>
                <a:gd name="T18" fmla="*/ 2186 w 2487"/>
                <a:gd name="T19" fmla="*/ 0 h 3400"/>
                <a:gd name="T20" fmla="*/ 883 w 2487"/>
                <a:gd name="T21" fmla="*/ 1692 h 3400"/>
                <a:gd name="T22" fmla="*/ 2487 w 2487"/>
                <a:gd name="T23" fmla="*/ 340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7" h="3400">
                  <a:moveTo>
                    <a:pt x="2487" y="3400"/>
                  </a:moveTo>
                  <a:lnTo>
                    <a:pt x="1796" y="3400"/>
                  </a:lnTo>
                  <a:lnTo>
                    <a:pt x="528" y="2023"/>
                  </a:lnTo>
                  <a:lnTo>
                    <a:pt x="528" y="3400"/>
                  </a:lnTo>
                  <a:lnTo>
                    <a:pt x="0" y="3400"/>
                  </a:lnTo>
                  <a:lnTo>
                    <a:pt x="0" y="0"/>
                  </a:lnTo>
                  <a:lnTo>
                    <a:pt x="528" y="0"/>
                  </a:lnTo>
                  <a:lnTo>
                    <a:pt x="528" y="1381"/>
                  </a:lnTo>
                  <a:lnTo>
                    <a:pt x="1569" y="0"/>
                  </a:lnTo>
                  <a:lnTo>
                    <a:pt x="2186" y="0"/>
                  </a:lnTo>
                  <a:lnTo>
                    <a:pt x="883" y="1692"/>
                  </a:lnTo>
                  <a:lnTo>
                    <a:pt x="2487" y="340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6">
              <a:extLst>
                <a:ext uri="{FF2B5EF4-FFF2-40B4-BE49-F238E27FC236}">
                  <a16:creationId xmlns:a16="http://schemas.microsoft.com/office/drawing/2014/main" id="{DAAD2377-D72C-4544-9A7C-68ED81D8B58B}"/>
                </a:ext>
              </a:extLst>
            </p:cNvPr>
            <p:cNvSpPr>
              <a:spLocks noEditPoints="1"/>
            </p:cNvSpPr>
            <p:nvPr userDrawn="1"/>
          </p:nvSpPr>
          <p:spPr bwMode="black">
            <a:xfrm>
              <a:off x="5949950" y="2462213"/>
              <a:ext cx="131763" cy="695325"/>
            </a:xfrm>
            <a:custGeom>
              <a:avLst/>
              <a:gdLst>
                <a:gd name="T0" fmla="*/ 592 w 676"/>
                <a:gd name="T1" fmla="*/ 1253 h 3558"/>
                <a:gd name="T2" fmla="*/ 89 w 676"/>
                <a:gd name="T3" fmla="*/ 1253 h 3558"/>
                <a:gd name="T4" fmla="*/ 89 w 676"/>
                <a:gd name="T5" fmla="*/ 3558 h 3558"/>
                <a:gd name="T6" fmla="*/ 592 w 676"/>
                <a:gd name="T7" fmla="*/ 3558 h 3558"/>
                <a:gd name="T8" fmla="*/ 592 w 676"/>
                <a:gd name="T9" fmla="*/ 1253 h 3558"/>
                <a:gd name="T10" fmla="*/ 340 w 676"/>
                <a:gd name="T11" fmla="*/ 0 h 3558"/>
                <a:gd name="T12" fmla="*/ 676 w 676"/>
                <a:gd name="T13" fmla="*/ 320 h 3558"/>
                <a:gd name="T14" fmla="*/ 340 w 676"/>
                <a:gd name="T15" fmla="*/ 641 h 3558"/>
                <a:gd name="T16" fmla="*/ 0 w 676"/>
                <a:gd name="T17" fmla="*/ 320 h 3558"/>
                <a:gd name="T18" fmla="*/ 340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3"/>
                  </a:moveTo>
                  <a:lnTo>
                    <a:pt x="89" y="1253"/>
                  </a:lnTo>
                  <a:lnTo>
                    <a:pt x="89" y="3558"/>
                  </a:lnTo>
                  <a:lnTo>
                    <a:pt x="592" y="3558"/>
                  </a:lnTo>
                  <a:lnTo>
                    <a:pt x="592" y="1253"/>
                  </a:lnTo>
                  <a:close/>
                  <a:moveTo>
                    <a:pt x="340" y="0"/>
                  </a:moveTo>
                  <a:cubicBezTo>
                    <a:pt x="528" y="0"/>
                    <a:pt x="676" y="138"/>
                    <a:pt x="676" y="320"/>
                  </a:cubicBezTo>
                  <a:cubicBezTo>
                    <a:pt x="676" y="503"/>
                    <a:pt x="528" y="641"/>
                    <a:pt x="340" y="641"/>
                  </a:cubicBezTo>
                  <a:cubicBezTo>
                    <a:pt x="158" y="641"/>
                    <a:pt x="0" y="503"/>
                    <a:pt x="0" y="320"/>
                  </a:cubicBezTo>
                  <a:cubicBezTo>
                    <a:pt x="0" y="138"/>
                    <a:pt x="158" y="0"/>
                    <a:pt x="3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Rectangle 7">
              <a:extLst>
                <a:ext uri="{FF2B5EF4-FFF2-40B4-BE49-F238E27FC236}">
                  <a16:creationId xmlns:a16="http://schemas.microsoft.com/office/drawing/2014/main" id="{53FFC3C0-26DA-4A24-ABE1-4C0BF75B4FE1}"/>
                </a:ext>
              </a:extLst>
            </p:cNvPr>
            <p:cNvSpPr>
              <a:spLocks noChangeArrowheads="1"/>
            </p:cNvSpPr>
            <p:nvPr userDrawn="1"/>
          </p:nvSpPr>
          <p:spPr bwMode="black">
            <a:xfrm>
              <a:off x="6205538" y="246221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8">
              <a:extLst>
                <a:ext uri="{FF2B5EF4-FFF2-40B4-BE49-F238E27FC236}">
                  <a16:creationId xmlns:a16="http://schemas.microsoft.com/office/drawing/2014/main" id="{CF2283C5-DFBC-41C9-928E-0AE862024531}"/>
                </a:ext>
              </a:extLst>
            </p:cNvPr>
            <p:cNvSpPr>
              <a:spLocks noEditPoints="1"/>
            </p:cNvSpPr>
            <p:nvPr userDrawn="1"/>
          </p:nvSpPr>
          <p:spPr bwMode="black">
            <a:xfrm>
              <a:off x="6446838" y="2697163"/>
              <a:ext cx="471488" cy="677863"/>
            </a:xfrm>
            <a:custGeom>
              <a:avLst/>
              <a:gdLst>
                <a:gd name="T0" fmla="*/ 1214 w 2423"/>
                <a:gd name="T1" fmla="*/ 1915 h 3474"/>
                <a:gd name="T2" fmla="*/ 1905 w 2423"/>
                <a:gd name="T3" fmla="*/ 1214 h 3474"/>
                <a:gd name="T4" fmla="*/ 1214 w 2423"/>
                <a:gd name="T5" fmla="*/ 493 h 3474"/>
                <a:gd name="T6" fmla="*/ 513 w 2423"/>
                <a:gd name="T7" fmla="*/ 1214 h 3474"/>
                <a:gd name="T8" fmla="*/ 1214 w 2423"/>
                <a:gd name="T9" fmla="*/ 1915 h 3474"/>
                <a:gd name="T10" fmla="*/ 508 w 2423"/>
                <a:gd name="T11" fmla="*/ 390 h 3474"/>
                <a:gd name="T12" fmla="*/ 1278 w 2423"/>
                <a:gd name="T13" fmla="*/ 0 h 3474"/>
                <a:gd name="T14" fmla="*/ 2423 w 2423"/>
                <a:gd name="T15" fmla="*/ 1204 h 3474"/>
                <a:gd name="T16" fmla="*/ 1278 w 2423"/>
                <a:gd name="T17" fmla="*/ 2403 h 3474"/>
                <a:gd name="T18" fmla="*/ 508 w 2423"/>
                <a:gd name="T19" fmla="*/ 2023 h 3474"/>
                <a:gd name="T20" fmla="*/ 508 w 2423"/>
                <a:gd name="T21" fmla="*/ 3474 h 3474"/>
                <a:gd name="T22" fmla="*/ 0 w 2423"/>
                <a:gd name="T23" fmla="*/ 3474 h 3474"/>
                <a:gd name="T24" fmla="*/ 0 w 2423"/>
                <a:gd name="T25" fmla="*/ 49 h 3474"/>
                <a:gd name="T26" fmla="*/ 508 w 2423"/>
                <a:gd name="T27" fmla="*/ 49 h 3474"/>
                <a:gd name="T28" fmla="*/ 508 w 2423"/>
                <a:gd name="T29" fmla="*/ 390 h 3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3474">
                  <a:moveTo>
                    <a:pt x="1214" y="1915"/>
                  </a:moveTo>
                  <a:cubicBezTo>
                    <a:pt x="1599" y="1915"/>
                    <a:pt x="1905" y="1638"/>
                    <a:pt x="1905" y="1214"/>
                  </a:cubicBezTo>
                  <a:cubicBezTo>
                    <a:pt x="1905" y="785"/>
                    <a:pt x="1599" y="493"/>
                    <a:pt x="1214" y="493"/>
                  </a:cubicBezTo>
                  <a:cubicBezTo>
                    <a:pt x="839" y="493"/>
                    <a:pt x="513" y="765"/>
                    <a:pt x="513" y="1214"/>
                  </a:cubicBezTo>
                  <a:cubicBezTo>
                    <a:pt x="513" y="1668"/>
                    <a:pt x="864" y="1915"/>
                    <a:pt x="1214" y="1915"/>
                  </a:cubicBezTo>
                  <a:close/>
                  <a:moveTo>
                    <a:pt x="508" y="390"/>
                  </a:moveTo>
                  <a:cubicBezTo>
                    <a:pt x="652" y="143"/>
                    <a:pt x="967" y="0"/>
                    <a:pt x="1278" y="0"/>
                  </a:cubicBezTo>
                  <a:cubicBezTo>
                    <a:pt x="1900" y="0"/>
                    <a:pt x="2423" y="478"/>
                    <a:pt x="2423" y="1204"/>
                  </a:cubicBezTo>
                  <a:cubicBezTo>
                    <a:pt x="2423" y="1939"/>
                    <a:pt x="1900" y="2403"/>
                    <a:pt x="1278" y="2403"/>
                  </a:cubicBezTo>
                  <a:cubicBezTo>
                    <a:pt x="967" y="2403"/>
                    <a:pt x="652" y="2280"/>
                    <a:pt x="508" y="2023"/>
                  </a:cubicBezTo>
                  <a:lnTo>
                    <a:pt x="508" y="3474"/>
                  </a:lnTo>
                  <a:lnTo>
                    <a:pt x="0" y="3474"/>
                  </a:lnTo>
                  <a:lnTo>
                    <a:pt x="0" y="49"/>
                  </a:lnTo>
                  <a:lnTo>
                    <a:pt x="508" y="49"/>
                  </a:lnTo>
                  <a:lnTo>
                    <a:pt x="508" y="39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9">
              <a:extLst>
                <a:ext uri="{FF2B5EF4-FFF2-40B4-BE49-F238E27FC236}">
                  <a16:creationId xmlns:a16="http://schemas.microsoft.com/office/drawing/2014/main" id="{277C7D17-521E-4380-B6B5-BDF9205E8EBE}"/>
                </a:ext>
              </a:extLst>
            </p:cNvPr>
            <p:cNvSpPr>
              <a:spLocks noEditPoints="1"/>
            </p:cNvSpPr>
            <p:nvPr userDrawn="1"/>
          </p:nvSpPr>
          <p:spPr bwMode="black">
            <a:xfrm>
              <a:off x="7002463" y="2697163"/>
              <a:ext cx="476250"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5"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0">
              <a:extLst>
                <a:ext uri="{FF2B5EF4-FFF2-40B4-BE49-F238E27FC236}">
                  <a16:creationId xmlns:a16="http://schemas.microsoft.com/office/drawing/2014/main" id="{09C8C664-1A59-4E0E-B086-AE96E6DA303C}"/>
                </a:ext>
              </a:extLst>
            </p:cNvPr>
            <p:cNvSpPr>
              <a:spLocks noEditPoints="1"/>
            </p:cNvSpPr>
            <p:nvPr userDrawn="1"/>
          </p:nvSpPr>
          <p:spPr bwMode="black">
            <a:xfrm>
              <a:off x="7602538" y="2462213"/>
              <a:ext cx="131763" cy="695325"/>
            </a:xfrm>
            <a:custGeom>
              <a:avLst/>
              <a:gdLst>
                <a:gd name="T0" fmla="*/ 593 w 677"/>
                <a:gd name="T1" fmla="*/ 1253 h 3558"/>
                <a:gd name="T2" fmla="*/ 89 w 677"/>
                <a:gd name="T3" fmla="*/ 1253 h 3558"/>
                <a:gd name="T4" fmla="*/ 89 w 677"/>
                <a:gd name="T5" fmla="*/ 3558 h 3558"/>
                <a:gd name="T6" fmla="*/ 593 w 677"/>
                <a:gd name="T7" fmla="*/ 3558 h 3558"/>
                <a:gd name="T8" fmla="*/ 593 w 677"/>
                <a:gd name="T9" fmla="*/ 1253 h 3558"/>
                <a:gd name="T10" fmla="*/ 341 w 677"/>
                <a:gd name="T11" fmla="*/ 0 h 3558"/>
                <a:gd name="T12" fmla="*/ 677 w 677"/>
                <a:gd name="T13" fmla="*/ 320 h 3558"/>
                <a:gd name="T14" fmla="*/ 341 w 677"/>
                <a:gd name="T15" fmla="*/ 641 h 3558"/>
                <a:gd name="T16" fmla="*/ 0 w 677"/>
                <a:gd name="T17" fmla="*/ 320 h 3558"/>
                <a:gd name="T18" fmla="*/ 341 w 677"/>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 h="3558">
                  <a:moveTo>
                    <a:pt x="593" y="1253"/>
                  </a:moveTo>
                  <a:lnTo>
                    <a:pt x="89" y="1253"/>
                  </a:lnTo>
                  <a:lnTo>
                    <a:pt x="89" y="3558"/>
                  </a:lnTo>
                  <a:lnTo>
                    <a:pt x="593" y="3558"/>
                  </a:lnTo>
                  <a:lnTo>
                    <a:pt x="593" y="1253"/>
                  </a:lnTo>
                  <a:close/>
                  <a:moveTo>
                    <a:pt x="341" y="0"/>
                  </a:moveTo>
                  <a:cubicBezTo>
                    <a:pt x="529" y="0"/>
                    <a:pt x="677" y="138"/>
                    <a:pt x="677" y="320"/>
                  </a:cubicBezTo>
                  <a:cubicBezTo>
                    <a:pt x="677" y="503"/>
                    <a:pt x="529" y="641"/>
                    <a:pt x="341" y="641"/>
                  </a:cubicBezTo>
                  <a:cubicBezTo>
                    <a:pt x="159" y="641"/>
                    <a:pt x="0" y="503"/>
                    <a:pt x="0" y="320"/>
                  </a:cubicBezTo>
                  <a:cubicBezTo>
                    <a:pt x="0" y="138"/>
                    <a:pt x="159"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Rectangle 11">
              <a:extLst>
                <a:ext uri="{FF2B5EF4-FFF2-40B4-BE49-F238E27FC236}">
                  <a16:creationId xmlns:a16="http://schemas.microsoft.com/office/drawing/2014/main" id="{09EDA0BA-5C48-4D9D-917F-383A575C6C50}"/>
                </a:ext>
              </a:extLst>
            </p:cNvPr>
            <p:cNvSpPr>
              <a:spLocks noChangeArrowheads="1"/>
            </p:cNvSpPr>
            <p:nvPr userDrawn="1"/>
          </p:nvSpPr>
          <p:spPr bwMode="black">
            <a:xfrm>
              <a:off x="7859713" y="2462213"/>
              <a:ext cx="98425"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2">
              <a:extLst>
                <a:ext uri="{FF2B5EF4-FFF2-40B4-BE49-F238E27FC236}">
                  <a16:creationId xmlns:a16="http://schemas.microsoft.com/office/drawing/2014/main" id="{979B4DE1-9FE8-431C-837A-D72B9CF6BD00}"/>
                </a:ext>
              </a:extLst>
            </p:cNvPr>
            <p:cNvSpPr>
              <a:spLocks/>
            </p:cNvSpPr>
            <p:nvPr userDrawn="1"/>
          </p:nvSpPr>
          <p:spPr bwMode="black">
            <a:xfrm>
              <a:off x="8094663" y="2706688"/>
              <a:ext cx="406400" cy="460375"/>
            </a:xfrm>
            <a:custGeom>
              <a:avLst/>
              <a:gdLst>
                <a:gd name="T0" fmla="*/ 1584 w 2093"/>
                <a:gd name="T1" fmla="*/ 0 h 2354"/>
                <a:gd name="T2" fmla="*/ 2093 w 2093"/>
                <a:gd name="T3" fmla="*/ 0 h 2354"/>
                <a:gd name="T4" fmla="*/ 2093 w 2093"/>
                <a:gd name="T5" fmla="*/ 2305 h 2354"/>
                <a:gd name="T6" fmla="*/ 1584 w 2093"/>
                <a:gd name="T7" fmla="*/ 2305 h 2354"/>
                <a:gd name="T8" fmla="*/ 1584 w 2093"/>
                <a:gd name="T9" fmla="*/ 1969 h 2354"/>
                <a:gd name="T10" fmla="*/ 899 w 2093"/>
                <a:gd name="T11" fmla="*/ 2354 h 2354"/>
                <a:gd name="T12" fmla="*/ 5 w 2093"/>
                <a:gd name="T13" fmla="*/ 1342 h 2354"/>
                <a:gd name="T14" fmla="*/ 5 w 2093"/>
                <a:gd name="T15" fmla="*/ 0 h 2354"/>
                <a:gd name="T16" fmla="*/ 514 w 2093"/>
                <a:gd name="T17" fmla="*/ 0 h 2354"/>
                <a:gd name="T18" fmla="*/ 514 w 2093"/>
                <a:gd name="T19" fmla="*/ 1283 h 2354"/>
                <a:gd name="T20" fmla="*/ 992 w 2093"/>
                <a:gd name="T21" fmla="*/ 1861 h 2354"/>
                <a:gd name="T22" fmla="*/ 1584 w 2093"/>
                <a:gd name="T23" fmla="*/ 1239 h 2354"/>
                <a:gd name="T24" fmla="*/ 1584 w 2093"/>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3" h="2354">
                  <a:moveTo>
                    <a:pt x="1584" y="0"/>
                  </a:moveTo>
                  <a:lnTo>
                    <a:pt x="2093" y="0"/>
                  </a:lnTo>
                  <a:lnTo>
                    <a:pt x="2093" y="2305"/>
                  </a:lnTo>
                  <a:lnTo>
                    <a:pt x="1584" y="2305"/>
                  </a:lnTo>
                  <a:lnTo>
                    <a:pt x="1584" y="1969"/>
                  </a:lnTo>
                  <a:cubicBezTo>
                    <a:pt x="1451" y="2231"/>
                    <a:pt x="1140" y="2354"/>
                    <a:pt x="899" y="2354"/>
                  </a:cubicBezTo>
                  <a:cubicBezTo>
                    <a:pt x="336" y="2354"/>
                    <a:pt x="0" y="1994"/>
                    <a:pt x="5" y="1342"/>
                  </a:cubicBezTo>
                  <a:lnTo>
                    <a:pt x="5" y="0"/>
                  </a:lnTo>
                  <a:lnTo>
                    <a:pt x="514" y="0"/>
                  </a:lnTo>
                  <a:lnTo>
                    <a:pt x="514" y="1283"/>
                  </a:lnTo>
                  <a:cubicBezTo>
                    <a:pt x="514" y="1663"/>
                    <a:pt x="716" y="1861"/>
                    <a:pt x="992" y="1861"/>
                  </a:cubicBezTo>
                  <a:cubicBezTo>
                    <a:pt x="1288" y="1861"/>
                    <a:pt x="1584" y="1698"/>
                    <a:pt x="1584" y="1239"/>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Rectangle 13">
              <a:extLst>
                <a:ext uri="{FF2B5EF4-FFF2-40B4-BE49-F238E27FC236}">
                  <a16:creationId xmlns:a16="http://schemas.microsoft.com/office/drawing/2014/main" id="{3D77E361-A6B4-4B62-B410-693C97E94FF7}"/>
                </a:ext>
              </a:extLst>
            </p:cNvPr>
            <p:cNvSpPr>
              <a:spLocks noChangeArrowheads="1"/>
            </p:cNvSpPr>
            <p:nvPr userDrawn="1"/>
          </p:nvSpPr>
          <p:spPr bwMode="black">
            <a:xfrm>
              <a:off x="8637588" y="2884488"/>
              <a:ext cx="334963" cy="88900"/>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4">
              <a:extLst>
                <a:ext uri="{FF2B5EF4-FFF2-40B4-BE49-F238E27FC236}">
                  <a16:creationId xmlns:a16="http://schemas.microsoft.com/office/drawing/2014/main" id="{772A5C61-4FF2-494F-91F0-7B16B4CBFC92}"/>
                </a:ext>
              </a:extLst>
            </p:cNvPr>
            <p:cNvSpPr>
              <a:spLocks noEditPoints="1"/>
            </p:cNvSpPr>
            <p:nvPr userDrawn="1"/>
          </p:nvSpPr>
          <p:spPr bwMode="black">
            <a:xfrm>
              <a:off x="9226550" y="2462213"/>
              <a:ext cx="244475" cy="917575"/>
            </a:xfrm>
            <a:custGeom>
              <a:avLst/>
              <a:gdLst>
                <a:gd name="T0" fmla="*/ 918 w 1259"/>
                <a:gd name="T1" fmla="*/ 0 h 4698"/>
                <a:gd name="T2" fmla="*/ 1259 w 1259"/>
                <a:gd name="T3" fmla="*/ 320 h 4698"/>
                <a:gd name="T4" fmla="*/ 918 w 1259"/>
                <a:gd name="T5" fmla="*/ 641 h 4698"/>
                <a:gd name="T6" fmla="*/ 578 w 1259"/>
                <a:gd name="T7" fmla="*/ 320 h 4698"/>
                <a:gd name="T8" fmla="*/ 918 w 1259"/>
                <a:gd name="T9" fmla="*/ 0 h 4698"/>
                <a:gd name="T10" fmla="*/ 0 w 1259"/>
                <a:gd name="T11" fmla="*/ 4224 h 4698"/>
                <a:gd name="T12" fmla="*/ 277 w 1259"/>
                <a:gd name="T13" fmla="*/ 4224 h 4698"/>
                <a:gd name="T14" fmla="*/ 662 w 1259"/>
                <a:gd name="T15" fmla="*/ 3706 h 4698"/>
                <a:gd name="T16" fmla="*/ 662 w 1259"/>
                <a:gd name="T17" fmla="*/ 1253 h 4698"/>
                <a:gd name="T18" fmla="*/ 1175 w 1259"/>
                <a:gd name="T19" fmla="*/ 1253 h 4698"/>
                <a:gd name="T20" fmla="*/ 1175 w 1259"/>
                <a:gd name="T21" fmla="*/ 3706 h 4698"/>
                <a:gd name="T22" fmla="*/ 336 w 1259"/>
                <a:gd name="T23" fmla="*/ 4698 h 4698"/>
                <a:gd name="T24" fmla="*/ 0 w 1259"/>
                <a:gd name="T25" fmla="*/ 4698 h 4698"/>
                <a:gd name="T26" fmla="*/ 0 w 1259"/>
                <a:gd name="T27" fmla="*/ 4224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9" h="4698">
                  <a:moveTo>
                    <a:pt x="918" y="0"/>
                  </a:moveTo>
                  <a:cubicBezTo>
                    <a:pt x="1106" y="0"/>
                    <a:pt x="1259" y="138"/>
                    <a:pt x="1259" y="320"/>
                  </a:cubicBezTo>
                  <a:cubicBezTo>
                    <a:pt x="1259" y="503"/>
                    <a:pt x="1106" y="641"/>
                    <a:pt x="918" y="641"/>
                  </a:cubicBezTo>
                  <a:cubicBezTo>
                    <a:pt x="736" y="641"/>
                    <a:pt x="578" y="503"/>
                    <a:pt x="578" y="320"/>
                  </a:cubicBezTo>
                  <a:cubicBezTo>
                    <a:pt x="578" y="138"/>
                    <a:pt x="736" y="0"/>
                    <a:pt x="918" y="0"/>
                  </a:cubicBezTo>
                  <a:close/>
                  <a:moveTo>
                    <a:pt x="0" y="4224"/>
                  </a:moveTo>
                  <a:lnTo>
                    <a:pt x="277" y="4224"/>
                  </a:lnTo>
                  <a:cubicBezTo>
                    <a:pt x="617" y="4224"/>
                    <a:pt x="667" y="3943"/>
                    <a:pt x="662" y="3706"/>
                  </a:cubicBezTo>
                  <a:lnTo>
                    <a:pt x="662" y="1253"/>
                  </a:lnTo>
                  <a:lnTo>
                    <a:pt x="1175" y="1253"/>
                  </a:lnTo>
                  <a:lnTo>
                    <a:pt x="1175" y="3706"/>
                  </a:lnTo>
                  <a:cubicBezTo>
                    <a:pt x="1175" y="4288"/>
                    <a:pt x="963" y="4698"/>
                    <a:pt x="336" y="4698"/>
                  </a:cubicBezTo>
                  <a:lnTo>
                    <a:pt x="0" y="4698"/>
                  </a:lnTo>
                  <a:lnTo>
                    <a:pt x="0" y="42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5">
              <a:extLst>
                <a:ext uri="{FF2B5EF4-FFF2-40B4-BE49-F238E27FC236}">
                  <a16:creationId xmlns:a16="http://schemas.microsoft.com/office/drawing/2014/main" id="{B630EF93-B556-4892-8C0F-CF20BB286225}"/>
                </a:ext>
              </a:extLst>
            </p:cNvPr>
            <p:cNvSpPr>
              <a:spLocks noEditPoints="1"/>
            </p:cNvSpPr>
            <p:nvPr userDrawn="1"/>
          </p:nvSpPr>
          <p:spPr bwMode="black">
            <a:xfrm>
              <a:off x="9566275" y="2697163"/>
              <a:ext cx="477838" cy="469900"/>
            </a:xfrm>
            <a:custGeom>
              <a:avLst/>
              <a:gdLst>
                <a:gd name="T0" fmla="*/ 1229 w 2448"/>
                <a:gd name="T1" fmla="*/ 1910 h 2403"/>
                <a:gd name="T2" fmla="*/ 1940 w 2448"/>
                <a:gd name="T3" fmla="*/ 1194 h 2403"/>
                <a:gd name="T4" fmla="*/ 1229 w 2448"/>
                <a:gd name="T5" fmla="*/ 493 h 2403"/>
                <a:gd name="T6" fmla="*/ 523 w 2448"/>
                <a:gd name="T7" fmla="*/ 1194 h 2403"/>
                <a:gd name="T8" fmla="*/ 1229 w 2448"/>
                <a:gd name="T9" fmla="*/ 1910 h 2403"/>
                <a:gd name="T10" fmla="*/ 1945 w 2448"/>
                <a:gd name="T11" fmla="*/ 2023 h 2403"/>
                <a:gd name="T12" fmla="*/ 1170 w 2448"/>
                <a:gd name="T13" fmla="*/ 2403 h 2403"/>
                <a:gd name="T14" fmla="*/ 0 w 2448"/>
                <a:gd name="T15" fmla="*/ 1199 h 2403"/>
                <a:gd name="T16" fmla="*/ 1170 w 2448"/>
                <a:gd name="T17" fmla="*/ 0 h 2403"/>
                <a:gd name="T18" fmla="*/ 1945 w 2448"/>
                <a:gd name="T19" fmla="*/ 375 h 2403"/>
                <a:gd name="T20" fmla="*/ 1945 w 2448"/>
                <a:gd name="T21" fmla="*/ 49 h 2403"/>
                <a:gd name="T22" fmla="*/ 2448 w 2448"/>
                <a:gd name="T23" fmla="*/ 49 h 2403"/>
                <a:gd name="T24" fmla="*/ 2448 w 2448"/>
                <a:gd name="T25" fmla="*/ 2354 h 2403"/>
                <a:gd name="T26" fmla="*/ 1945 w 2448"/>
                <a:gd name="T27" fmla="*/ 2354 h 2403"/>
                <a:gd name="T28" fmla="*/ 1945 w 2448"/>
                <a:gd name="T29" fmla="*/ 2023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3">
                  <a:moveTo>
                    <a:pt x="1229" y="1910"/>
                  </a:moveTo>
                  <a:cubicBezTo>
                    <a:pt x="1604" y="1910"/>
                    <a:pt x="1940" y="1648"/>
                    <a:pt x="1940" y="1194"/>
                  </a:cubicBezTo>
                  <a:cubicBezTo>
                    <a:pt x="1940" y="740"/>
                    <a:pt x="1574" y="493"/>
                    <a:pt x="1229" y="493"/>
                  </a:cubicBezTo>
                  <a:cubicBezTo>
                    <a:pt x="844" y="493"/>
                    <a:pt x="523" y="770"/>
                    <a:pt x="523" y="1194"/>
                  </a:cubicBezTo>
                  <a:cubicBezTo>
                    <a:pt x="523" y="1619"/>
                    <a:pt x="844" y="1910"/>
                    <a:pt x="1229" y="1910"/>
                  </a:cubicBezTo>
                  <a:close/>
                  <a:moveTo>
                    <a:pt x="1945" y="2023"/>
                  </a:moveTo>
                  <a:cubicBezTo>
                    <a:pt x="1792" y="2275"/>
                    <a:pt x="1456" y="2403"/>
                    <a:pt x="1170" y="2403"/>
                  </a:cubicBezTo>
                  <a:cubicBezTo>
                    <a:pt x="548" y="2403"/>
                    <a:pt x="0" y="1934"/>
                    <a:pt x="0" y="1199"/>
                  </a:cubicBezTo>
                  <a:cubicBezTo>
                    <a:pt x="0" y="464"/>
                    <a:pt x="548" y="0"/>
                    <a:pt x="1170" y="0"/>
                  </a:cubicBezTo>
                  <a:cubicBezTo>
                    <a:pt x="1446" y="0"/>
                    <a:pt x="1787" y="113"/>
                    <a:pt x="1945" y="375"/>
                  </a:cubicBezTo>
                  <a:lnTo>
                    <a:pt x="1945" y="49"/>
                  </a:lnTo>
                  <a:lnTo>
                    <a:pt x="2448" y="49"/>
                  </a:lnTo>
                  <a:lnTo>
                    <a:pt x="2448" y="2354"/>
                  </a:lnTo>
                  <a:lnTo>
                    <a:pt x="1945" y="2354"/>
                  </a:lnTo>
                  <a:lnTo>
                    <a:pt x="1945" y="2023"/>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6">
              <a:extLst>
                <a:ext uri="{FF2B5EF4-FFF2-40B4-BE49-F238E27FC236}">
                  <a16:creationId xmlns:a16="http://schemas.microsoft.com/office/drawing/2014/main" id="{E7DDD37F-8058-4457-A4B8-39E003FA953B}"/>
                </a:ext>
              </a:extLst>
            </p:cNvPr>
            <p:cNvSpPr>
              <a:spLocks/>
            </p:cNvSpPr>
            <p:nvPr userDrawn="1"/>
          </p:nvSpPr>
          <p:spPr bwMode="black">
            <a:xfrm>
              <a:off x="5418138" y="3484563"/>
              <a:ext cx="415925" cy="695325"/>
            </a:xfrm>
            <a:custGeom>
              <a:avLst/>
              <a:gdLst>
                <a:gd name="T0" fmla="*/ 503 w 2137"/>
                <a:gd name="T1" fmla="*/ 2487 h 3558"/>
                <a:gd name="T2" fmla="*/ 503 w 2137"/>
                <a:gd name="T3" fmla="*/ 3558 h 3558"/>
                <a:gd name="T4" fmla="*/ 0 w 2137"/>
                <a:gd name="T5" fmla="*/ 3558 h 3558"/>
                <a:gd name="T6" fmla="*/ 0 w 2137"/>
                <a:gd name="T7" fmla="*/ 0 h 3558"/>
                <a:gd name="T8" fmla="*/ 503 w 2137"/>
                <a:gd name="T9" fmla="*/ 0 h 3558"/>
                <a:gd name="T10" fmla="*/ 503 w 2137"/>
                <a:gd name="T11" fmla="*/ 2014 h 3558"/>
                <a:gd name="T12" fmla="*/ 1233 w 2137"/>
                <a:gd name="T13" fmla="*/ 1254 h 3558"/>
                <a:gd name="T14" fmla="*/ 1915 w 2137"/>
                <a:gd name="T15" fmla="*/ 1254 h 3558"/>
                <a:gd name="T16" fmla="*/ 932 w 2137"/>
                <a:gd name="T17" fmla="*/ 2256 h 3558"/>
                <a:gd name="T18" fmla="*/ 2137 w 2137"/>
                <a:gd name="T19" fmla="*/ 3558 h 3558"/>
                <a:gd name="T20" fmla="*/ 1485 w 2137"/>
                <a:gd name="T21" fmla="*/ 3558 h 3558"/>
                <a:gd name="T22" fmla="*/ 503 w 2137"/>
                <a:gd name="T23" fmla="*/ 2487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7" h="3558">
                  <a:moveTo>
                    <a:pt x="503" y="2487"/>
                  </a:moveTo>
                  <a:lnTo>
                    <a:pt x="503" y="3558"/>
                  </a:lnTo>
                  <a:lnTo>
                    <a:pt x="0" y="3558"/>
                  </a:lnTo>
                  <a:lnTo>
                    <a:pt x="0" y="0"/>
                  </a:lnTo>
                  <a:lnTo>
                    <a:pt x="503" y="0"/>
                  </a:lnTo>
                  <a:lnTo>
                    <a:pt x="503" y="2014"/>
                  </a:lnTo>
                  <a:lnTo>
                    <a:pt x="1233" y="1254"/>
                  </a:lnTo>
                  <a:lnTo>
                    <a:pt x="1915" y="1254"/>
                  </a:lnTo>
                  <a:lnTo>
                    <a:pt x="932" y="2256"/>
                  </a:lnTo>
                  <a:lnTo>
                    <a:pt x="2137" y="3558"/>
                  </a:lnTo>
                  <a:lnTo>
                    <a:pt x="1485" y="3558"/>
                  </a:lnTo>
                  <a:lnTo>
                    <a:pt x="503" y="248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Freeform 17">
              <a:extLst>
                <a:ext uri="{FF2B5EF4-FFF2-40B4-BE49-F238E27FC236}">
                  <a16:creationId xmlns:a16="http://schemas.microsoft.com/office/drawing/2014/main" id="{F68E9D6F-91AC-47EF-B1F5-8D3D54A5BFFE}"/>
                </a:ext>
              </a:extLst>
            </p:cNvPr>
            <p:cNvSpPr>
              <a:spLocks/>
            </p:cNvSpPr>
            <p:nvPr userDrawn="1"/>
          </p:nvSpPr>
          <p:spPr bwMode="black">
            <a:xfrm>
              <a:off x="5902325" y="3730625"/>
              <a:ext cx="406400"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6" y="2354"/>
                    <a:pt x="0" y="1993"/>
                    <a:pt x="5" y="1342"/>
                  </a:cubicBezTo>
                  <a:lnTo>
                    <a:pt x="5" y="0"/>
                  </a:lnTo>
                  <a:lnTo>
                    <a:pt x="513" y="0"/>
                  </a:lnTo>
                  <a:lnTo>
                    <a:pt x="513" y="1283"/>
                  </a:lnTo>
                  <a:cubicBezTo>
                    <a:pt x="513" y="1663"/>
                    <a:pt x="716"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Rectangle 18">
              <a:extLst>
                <a:ext uri="{FF2B5EF4-FFF2-40B4-BE49-F238E27FC236}">
                  <a16:creationId xmlns:a16="http://schemas.microsoft.com/office/drawing/2014/main" id="{D80ED2AE-08D1-4EE0-94EA-AF49E2EB32FE}"/>
                </a:ext>
              </a:extLst>
            </p:cNvPr>
            <p:cNvSpPr>
              <a:spLocks noChangeArrowheads="1"/>
            </p:cNvSpPr>
            <p:nvPr userDrawn="1"/>
          </p:nvSpPr>
          <p:spPr bwMode="black">
            <a:xfrm>
              <a:off x="6450013" y="3484563"/>
              <a:ext cx="100013" cy="695325"/>
            </a:xfrm>
            <a:prstGeom prst="rect">
              <a:avLst/>
            </a:pr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19">
              <a:extLst>
                <a:ext uri="{FF2B5EF4-FFF2-40B4-BE49-F238E27FC236}">
                  <a16:creationId xmlns:a16="http://schemas.microsoft.com/office/drawing/2014/main" id="{4E40E892-6D9B-4C1B-9001-BB13430A6493}"/>
                </a:ext>
              </a:extLst>
            </p:cNvPr>
            <p:cNvSpPr>
              <a:spLocks/>
            </p:cNvSpPr>
            <p:nvPr userDrawn="1"/>
          </p:nvSpPr>
          <p:spPr bwMode="black">
            <a:xfrm>
              <a:off x="6684963" y="3730625"/>
              <a:ext cx="407988" cy="458788"/>
            </a:xfrm>
            <a:custGeom>
              <a:avLst/>
              <a:gdLst>
                <a:gd name="T0" fmla="*/ 1584 w 2092"/>
                <a:gd name="T1" fmla="*/ 0 h 2354"/>
                <a:gd name="T2" fmla="*/ 2092 w 2092"/>
                <a:gd name="T3" fmla="*/ 0 h 2354"/>
                <a:gd name="T4" fmla="*/ 2092 w 2092"/>
                <a:gd name="T5" fmla="*/ 2304 h 2354"/>
                <a:gd name="T6" fmla="*/ 1584 w 2092"/>
                <a:gd name="T7" fmla="*/ 2304 h 2354"/>
                <a:gd name="T8" fmla="*/ 1584 w 2092"/>
                <a:gd name="T9" fmla="*/ 1969 h 2354"/>
                <a:gd name="T10" fmla="*/ 898 w 2092"/>
                <a:gd name="T11" fmla="*/ 2354 h 2354"/>
                <a:gd name="T12" fmla="*/ 5 w 2092"/>
                <a:gd name="T13" fmla="*/ 1342 h 2354"/>
                <a:gd name="T14" fmla="*/ 5 w 2092"/>
                <a:gd name="T15" fmla="*/ 0 h 2354"/>
                <a:gd name="T16" fmla="*/ 513 w 2092"/>
                <a:gd name="T17" fmla="*/ 0 h 2354"/>
                <a:gd name="T18" fmla="*/ 513 w 2092"/>
                <a:gd name="T19" fmla="*/ 1283 h 2354"/>
                <a:gd name="T20" fmla="*/ 992 w 2092"/>
                <a:gd name="T21" fmla="*/ 1860 h 2354"/>
                <a:gd name="T22" fmla="*/ 1584 w 2092"/>
                <a:gd name="T23" fmla="*/ 1238 h 2354"/>
                <a:gd name="T24" fmla="*/ 1584 w 2092"/>
                <a:gd name="T25" fmla="*/ 0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2" h="2354">
                  <a:moveTo>
                    <a:pt x="1584" y="0"/>
                  </a:moveTo>
                  <a:lnTo>
                    <a:pt x="2092" y="0"/>
                  </a:lnTo>
                  <a:lnTo>
                    <a:pt x="2092" y="2304"/>
                  </a:lnTo>
                  <a:lnTo>
                    <a:pt x="1584" y="2304"/>
                  </a:lnTo>
                  <a:lnTo>
                    <a:pt x="1584" y="1969"/>
                  </a:lnTo>
                  <a:cubicBezTo>
                    <a:pt x="1451" y="2230"/>
                    <a:pt x="1140" y="2354"/>
                    <a:pt x="898" y="2354"/>
                  </a:cubicBezTo>
                  <a:cubicBezTo>
                    <a:pt x="335" y="2354"/>
                    <a:pt x="0" y="1993"/>
                    <a:pt x="5" y="1342"/>
                  </a:cubicBezTo>
                  <a:lnTo>
                    <a:pt x="5" y="0"/>
                  </a:lnTo>
                  <a:lnTo>
                    <a:pt x="513" y="0"/>
                  </a:lnTo>
                  <a:lnTo>
                    <a:pt x="513" y="1283"/>
                  </a:lnTo>
                  <a:cubicBezTo>
                    <a:pt x="513" y="1663"/>
                    <a:pt x="715" y="1860"/>
                    <a:pt x="992" y="1860"/>
                  </a:cubicBezTo>
                  <a:cubicBezTo>
                    <a:pt x="1288" y="1860"/>
                    <a:pt x="1584" y="1697"/>
                    <a:pt x="1584" y="1238"/>
                  </a:cubicBezTo>
                  <a:lnTo>
                    <a:pt x="1584"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0">
              <a:extLst>
                <a:ext uri="{FF2B5EF4-FFF2-40B4-BE49-F238E27FC236}">
                  <a16:creationId xmlns:a16="http://schemas.microsoft.com/office/drawing/2014/main" id="{2F7A4F0A-F5FC-47C1-9A66-29BB13EB6222}"/>
                </a:ext>
              </a:extLst>
            </p:cNvPr>
            <p:cNvSpPr>
              <a:spLocks/>
            </p:cNvSpPr>
            <p:nvPr userDrawn="1"/>
          </p:nvSpPr>
          <p:spPr bwMode="black">
            <a:xfrm>
              <a:off x="7188200"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1">
              <a:extLst>
                <a:ext uri="{FF2B5EF4-FFF2-40B4-BE49-F238E27FC236}">
                  <a16:creationId xmlns:a16="http://schemas.microsoft.com/office/drawing/2014/main" id="{311165AA-7967-49E1-9389-0F5343AD6C55}"/>
                </a:ext>
              </a:extLst>
            </p:cNvPr>
            <p:cNvSpPr>
              <a:spLocks/>
            </p:cNvSpPr>
            <p:nvPr userDrawn="1"/>
          </p:nvSpPr>
          <p:spPr bwMode="black">
            <a:xfrm>
              <a:off x="7513638" y="3559175"/>
              <a:ext cx="274638" cy="620713"/>
            </a:xfrm>
            <a:custGeom>
              <a:avLst/>
              <a:gdLst>
                <a:gd name="T0" fmla="*/ 922 w 1411"/>
                <a:gd name="T1" fmla="*/ 874 h 3178"/>
                <a:gd name="T2" fmla="*/ 1411 w 1411"/>
                <a:gd name="T3" fmla="*/ 874 h 3178"/>
                <a:gd name="T4" fmla="*/ 1411 w 1411"/>
                <a:gd name="T5" fmla="*/ 1293 h 3178"/>
                <a:gd name="T6" fmla="*/ 922 w 1411"/>
                <a:gd name="T7" fmla="*/ 1293 h 3178"/>
                <a:gd name="T8" fmla="*/ 922 w 1411"/>
                <a:gd name="T9" fmla="*/ 3178 h 3178"/>
                <a:gd name="T10" fmla="*/ 414 w 1411"/>
                <a:gd name="T11" fmla="*/ 3178 h 3178"/>
                <a:gd name="T12" fmla="*/ 414 w 1411"/>
                <a:gd name="T13" fmla="*/ 1293 h 3178"/>
                <a:gd name="T14" fmla="*/ 0 w 1411"/>
                <a:gd name="T15" fmla="*/ 1293 h 3178"/>
                <a:gd name="T16" fmla="*/ 0 w 1411"/>
                <a:gd name="T17" fmla="*/ 874 h 3178"/>
                <a:gd name="T18" fmla="*/ 414 w 1411"/>
                <a:gd name="T19" fmla="*/ 874 h 3178"/>
                <a:gd name="T20" fmla="*/ 414 w 1411"/>
                <a:gd name="T21" fmla="*/ 0 h 3178"/>
                <a:gd name="T22" fmla="*/ 922 w 1411"/>
                <a:gd name="T23" fmla="*/ 0 h 3178"/>
                <a:gd name="T24" fmla="*/ 922 w 1411"/>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1" h="3178">
                  <a:moveTo>
                    <a:pt x="922" y="874"/>
                  </a:moveTo>
                  <a:lnTo>
                    <a:pt x="1411" y="874"/>
                  </a:lnTo>
                  <a:lnTo>
                    <a:pt x="1411" y="1293"/>
                  </a:lnTo>
                  <a:lnTo>
                    <a:pt x="922" y="1293"/>
                  </a:lnTo>
                  <a:lnTo>
                    <a:pt x="922" y="3178"/>
                  </a:lnTo>
                  <a:lnTo>
                    <a:pt x="414" y="3178"/>
                  </a:lnTo>
                  <a:lnTo>
                    <a:pt x="414" y="1293"/>
                  </a:lnTo>
                  <a:lnTo>
                    <a:pt x="0" y="1293"/>
                  </a:lnTo>
                  <a:lnTo>
                    <a:pt x="0" y="874"/>
                  </a:lnTo>
                  <a:lnTo>
                    <a:pt x="414" y="874"/>
                  </a:lnTo>
                  <a:lnTo>
                    <a:pt x="414" y="0"/>
                  </a:lnTo>
                  <a:lnTo>
                    <a:pt x="922" y="0"/>
                  </a:lnTo>
                  <a:lnTo>
                    <a:pt x="922"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2">
              <a:extLst>
                <a:ext uri="{FF2B5EF4-FFF2-40B4-BE49-F238E27FC236}">
                  <a16:creationId xmlns:a16="http://schemas.microsoft.com/office/drawing/2014/main" id="{6190317B-5280-4CE4-9489-6AFC87CE1CD5}"/>
                </a:ext>
              </a:extLst>
            </p:cNvPr>
            <p:cNvSpPr>
              <a:spLocks noEditPoints="1"/>
            </p:cNvSpPr>
            <p:nvPr userDrawn="1"/>
          </p:nvSpPr>
          <p:spPr bwMode="black">
            <a:xfrm>
              <a:off x="7850188" y="3719513"/>
              <a:ext cx="476250" cy="469900"/>
            </a:xfrm>
            <a:custGeom>
              <a:avLst/>
              <a:gdLst>
                <a:gd name="T0" fmla="*/ 1229 w 2448"/>
                <a:gd name="T1" fmla="*/ 1910 h 2404"/>
                <a:gd name="T2" fmla="*/ 1939 w 2448"/>
                <a:gd name="T3" fmla="*/ 1195 h 2404"/>
                <a:gd name="T4" fmla="*/ 1229 w 2448"/>
                <a:gd name="T5" fmla="*/ 494 h 2404"/>
                <a:gd name="T6" fmla="*/ 523 w 2448"/>
                <a:gd name="T7" fmla="*/ 1195 h 2404"/>
                <a:gd name="T8" fmla="*/ 1229 w 2448"/>
                <a:gd name="T9" fmla="*/ 1910 h 2404"/>
                <a:gd name="T10" fmla="*/ 1944 w 2448"/>
                <a:gd name="T11" fmla="*/ 2024 h 2404"/>
                <a:gd name="T12" fmla="*/ 1169 w 2448"/>
                <a:gd name="T13" fmla="*/ 2404 h 2404"/>
                <a:gd name="T14" fmla="*/ 0 w 2448"/>
                <a:gd name="T15" fmla="*/ 1200 h 2404"/>
                <a:gd name="T16" fmla="*/ 1169 w 2448"/>
                <a:gd name="T17" fmla="*/ 0 h 2404"/>
                <a:gd name="T18" fmla="*/ 1944 w 2448"/>
                <a:gd name="T19" fmla="*/ 375 h 2404"/>
                <a:gd name="T20" fmla="*/ 1944 w 2448"/>
                <a:gd name="T21" fmla="*/ 50 h 2404"/>
                <a:gd name="T22" fmla="*/ 2448 w 2448"/>
                <a:gd name="T23" fmla="*/ 50 h 2404"/>
                <a:gd name="T24" fmla="*/ 2448 w 2448"/>
                <a:gd name="T25" fmla="*/ 2354 h 2404"/>
                <a:gd name="T26" fmla="*/ 1944 w 2448"/>
                <a:gd name="T27" fmla="*/ 2354 h 2404"/>
                <a:gd name="T28" fmla="*/ 1944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39" y="1649"/>
                    <a:pt x="1939" y="1195"/>
                  </a:cubicBezTo>
                  <a:cubicBezTo>
                    <a:pt x="1939" y="741"/>
                    <a:pt x="1574" y="494"/>
                    <a:pt x="1229" y="494"/>
                  </a:cubicBezTo>
                  <a:cubicBezTo>
                    <a:pt x="844" y="494"/>
                    <a:pt x="523" y="770"/>
                    <a:pt x="523" y="1195"/>
                  </a:cubicBezTo>
                  <a:cubicBezTo>
                    <a:pt x="523" y="1619"/>
                    <a:pt x="844" y="1910"/>
                    <a:pt x="1229" y="1910"/>
                  </a:cubicBezTo>
                  <a:close/>
                  <a:moveTo>
                    <a:pt x="1944" y="2024"/>
                  </a:moveTo>
                  <a:cubicBezTo>
                    <a:pt x="1791" y="2275"/>
                    <a:pt x="1456" y="2404"/>
                    <a:pt x="1169" y="2404"/>
                  </a:cubicBezTo>
                  <a:cubicBezTo>
                    <a:pt x="548" y="2404"/>
                    <a:pt x="0" y="1935"/>
                    <a:pt x="0" y="1200"/>
                  </a:cubicBezTo>
                  <a:cubicBezTo>
                    <a:pt x="0" y="464"/>
                    <a:pt x="548" y="0"/>
                    <a:pt x="1169" y="0"/>
                  </a:cubicBezTo>
                  <a:cubicBezTo>
                    <a:pt x="1446" y="0"/>
                    <a:pt x="1786" y="114"/>
                    <a:pt x="1944" y="375"/>
                  </a:cubicBezTo>
                  <a:lnTo>
                    <a:pt x="1944" y="50"/>
                  </a:lnTo>
                  <a:lnTo>
                    <a:pt x="2448" y="50"/>
                  </a:lnTo>
                  <a:lnTo>
                    <a:pt x="2448"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3">
              <a:extLst>
                <a:ext uri="{FF2B5EF4-FFF2-40B4-BE49-F238E27FC236}">
                  <a16:creationId xmlns:a16="http://schemas.microsoft.com/office/drawing/2014/main" id="{2945FEA4-EEC5-4F7E-8646-F779DC82FFA5}"/>
                </a:ext>
              </a:extLst>
            </p:cNvPr>
            <p:cNvSpPr>
              <a:spLocks noEditPoints="1"/>
            </p:cNvSpPr>
            <p:nvPr userDrawn="1"/>
          </p:nvSpPr>
          <p:spPr bwMode="black">
            <a:xfrm>
              <a:off x="8339138" y="3484563"/>
              <a:ext cx="244475" cy="917575"/>
            </a:xfrm>
            <a:custGeom>
              <a:avLst/>
              <a:gdLst>
                <a:gd name="T0" fmla="*/ 918 w 1258"/>
                <a:gd name="T1" fmla="*/ 0 h 4698"/>
                <a:gd name="T2" fmla="*/ 1258 w 1258"/>
                <a:gd name="T3" fmla="*/ 321 h 4698"/>
                <a:gd name="T4" fmla="*/ 918 w 1258"/>
                <a:gd name="T5" fmla="*/ 642 h 4698"/>
                <a:gd name="T6" fmla="*/ 577 w 1258"/>
                <a:gd name="T7" fmla="*/ 321 h 4698"/>
                <a:gd name="T8" fmla="*/ 918 w 1258"/>
                <a:gd name="T9" fmla="*/ 0 h 4698"/>
                <a:gd name="T10" fmla="*/ 0 w 1258"/>
                <a:gd name="T11" fmla="*/ 4698 h 4698"/>
                <a:gd name="T12" fmla="*/ 338 w 1258"/>
                <a:gd name="T13" fmla="*/ 4698 h 4698"/>
                <a:gd name="T14" fmla="*/ 1174 w 1258"/>
                <a:gd name="T15" fmla="*/ 3706 h 4698"/>
                <a:gd name="T16" fmla="*/ 1174 w 1258"/>
                <a:gd name="T17" fmla="*/ 1254 h 4698"/>
                <a:gd name="T18" fmla="*/ 661 w 1258"/>
                <a:gd name="T19" fmla="*/ 1254 h 4698"/>
                <a:gd name="T20" fmla="*/ 661 w 1258"/>
                <a:gd name="T21" fmla="*/ 3706 h 4698"/>
                <a:gd name="T22" fmla="*/ 276 w 1258"/>
                <a:gd name="T23" fmla="*/ 4225 h 4698"/>
                <a:gd name="T24" fmla="*/ 0 w 1258"/>
                <a:gd name="T25" fmla="*/ 4225 h 4698"/>
                <a:gd name="T26" fmla="*/ 0 w 1258"/>
                <a:gd name="T27" fmla="*/ 4698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8" h="4698">
                  <a:moveTo>
                    <a:pt x="918" y="0"/>
                  </a:moveTo>
                  <a:cubicBezTo>
                    <a:pt x="1105" y="0"/>
                    <a:pt x="1258" y="138"/>
                    <a:pt x="1258" y="321"/>
                  </a:cubicBezTo>
                  <a:cubicBezTo>
                    <a:pt x="1258" y="504"/>
                    <a:pt x="1105" y="642"/>
                    <a:pt x="918" y="642"/>
                  </a:cubicBezTo>
                  <a:cubicBezTo>
                    <a:pt x="735" y="642"/>
                    <a:pt x="577" y="504"/>
                    <a:pt x="577" y="321"/>
                  </a:cubicBezTo>
                  <a:cubicBezTo>
                    <a:pt x="577" y="138"/>
                    <a:pt x="735" y="0"/>
                    <a:pt x="918" y="0"/>
                  </a:cubicBezTo>
                  <a:close/>
                  <a:moveTo>
                    <a:pt x="0" y="4698"/>
                  </a:moveTo>
                  <a:lnTo>
                    <a:pt x="338" y="4698"/>
                  </a:lnTo>
                  <a:cubicBezTo>
                    <a:pt x="963" y="4697"/>
                    <a:pt x="1174" y="4288"/>
                    <a:pt x="1174" y="3706"/>
                  </a:cubicBezTo>
                  <a:lnTo>
                    <a:pt x="1174" y="1254"/>
                  </a:lnTo>
                  <a:lnTo>
                    <a:pt x="661" y="1254"/>
                  </a:lnTo>
                  <a:lnTo>
                    <a:pt x="661" y="3706"/>
                  </a:lnTo>
                  <a:cubicBezTo>
                    <a:pt x="666" y="3943"/>
                    <a:pt x="617" y="4225"/>
                    <a:pt x="276" y="4225"/>
                  </a:cubicBezTo>
                  <a:lnTo>
                    <a:pt x="0" y="4225"/>
                  </a:lnTo>
                  <a:lnTo>
                    <a:pt x="0" y="469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4">
              <a:extLst>
                <a:ext uri="{FF2B5EF4-FFF2-40B4-BE49-F238E27FC236}">
                  <a16:creationId xmlns:a16="http://schemas.microsoft.com/office/drawing/2014/main" id="{AC49C8CF-7FD4-4F9A-9CC0-9EFD4513128C}"/>
                </a:ext>
              </a:extLst>
            </p:cNvPr>
            <p:cNvSpPr>
              <a:spLocks noEditPoints="1"/>
            </p:cNvSpPr>
            <p:nvPr userDrawn="1"/>
          </p:nvSpPr>
          <p:spPr bwMode="black">
            <a:xfrm>
              <a:off x="8680450" y="3719513"/>
              <a:ext cx="476250" cy="469900"/>
            </a:xfrm>
            <a:custGeom>
              <a:avLst/>
              <a:gdLst>
                <a:gd name="T0" fmla="*/ 1228 w 2447"/>
                <a:gd name="T1" fmla="*/ 1910 h 2404"/>
                <a:gd name="T2" fmla="*/ 1939 w 2447"/>
                <a:gd name="T3" fmla="*/ 1195 h 2404"/>
                <a:gd name="T4" fmla="*/ 1228 w 2447"/>
                <a:gd name="T5" fmla="*/ 494 h 2404"/>
                <a:gd name="T6" fmla="*/ 523 w 2447"/>
                <a:gd name="T7" fmla="*/ 1195 h 2404"/>
                <a:gd name="T8" fmla="*/ 1228 w 2447"/>
                <a:gd name="T9" fmla="*/ 1910 h 2404"/>
                <a:gd name="T10" fmla="*/ 1944 w 2447"/>
                <a:gd name="T11" fmla="*/ 2024 h 2404"/>
                <a:gd name="T12" fmla="*/ 1169 w 2447"/>
                <a:gd name="T13" fmla="*/ 2404 h 2404"/>
                <a:gd name="T14" fmla="*/ 0 w 2447"/>
                <a:gd name="T15" fmla="*/ 1200 h 2404"/>
                <a:gd name="T16" fmla="*/ 1169 w 2447"/>
                <a:gd name="T17" fmla="*/ 0 h 2404"/>
                <a:gd name="T18" fmla="*/ 1944 w 2447"/>
                <a:gd name="T19" fmla="*/ 375 h 2404"/>
                <a:gd name="T20" fmla="*/ 1944 w 2447"/>
                <a:gd name="T21" fmla="*/ 50 h 2404"/>
                <a:gd name="T22" fmla="*/ 2447 w 2447"/>
                <a:gd name="T23" fmla="*/ 50 h 2404"/>
                <a:gd name="T24" fmla="*/ 2447 w 2447"/>
                <a:gd name="T25" fmla="*/ 2354 h 2404"/>
                <a:gd name="T26" fmla="*/ 1944 w 2447"/>
                <a:gd name="T27" fmla="*/ 2354 h 2404"/>
                <a:gd name="T28" fmla="*/ 1944 w 2447"/>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7" h="2404">
                  <a:moveTo>
                    <a:pt x="1228" y="1910"/>
                  </a:moveTo>
                  <a:cubicBezTo>
                    <a:pt x="1603" y="1910"/>
                    <a:pt x="1939" y="1649"/>
                    <a:pt x="1939" y="1195"/>
                  </a:cubicBezTo>
                  <a:cubicBezTo>
                    <a:pt x="1939" y="741"/>
                    <a:pt x="1574" y="494"/>
                    <a:pt x="1228" y="494"/>
                  </a:cubicBezTo>
                  <a:cubicBezTo>
                    <a:pt x="843" y="494"/>
                    <a:pt x="523" y="770"/>
                    <a:pt x="523" y="1195"/>
                  </a:cubicBezTo>
                  <a:cubicBezTo>
                    <a:pt x="523" y="1619"/>
                    <a:pt x="843" y="1910"/>
                    <a:pt x="1228" y="1910"/>
                  </a:cubicBezTo>
                  <a:close/>
                  <a:moveTo>
                    <a:pt x="1944" y="2024"/>
                  </a:moveTo>
                  <a:cubicBezTo>
                    <a:pt x="1791" y="2275"/>
                    <a:pt x="1455" y="2404"/>
                    <a:pt x="1169" y="2404"/>
                  </a:cubicBezTo>
                  <a:cubicBezTo>
                    <a:pt x="547" y="2404"/>
                    <a:pt x="0" y="1935"/>
                    <a:pt x="0" y="1200"/>
                  </a:cubicBezTo>
                  <a:cubicBezTo>
                    <a:pt x="0" y="464"/>
                    <a:pt x="547" y="0"/>
                    <a:pt x="1169" y="0"/>
                  </a:cubicBezTo>
                  <a:cubicBezTo>
                    <a:pt x="1445" y="0"/>
                    <a:pt x="1786" y="114"/>
                    <a:pt x="1944" y="375"/>
                  </a:cubicBezTo>
                  <a:lnTo>
                    <a:pt x="1944" y="50"/>
                  </a:lnTo>
                  <a:lnTo>
                    <a:pt x="2447" y="50"/>
                  </a:lnTo>
                  <a:lnTo>
                    <a:pt x="2447" y="2354"/>
                  </a:lnTo>
                  <a:lnTo>
                    <a:pt x="1944" y="2354"/>
                  </a:lnTo>
                  <a:lnTo>
                    <a:pt x="1944"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5">
              <a:extLst>
                <a:ext uri="{FF2B5EF4-FFF2-40B4-BE49-F238E27FC236}">
                  <a16:creationId xmlns:a16="http://schemas.microsoft.com/office/drawing/2014/main" id="{CECC63DC-D687-4650-84F3-096122D1D91E}"/>
                </a:ext>
              </a:extLst>
            </p:cNvPr>
            <p:cNvSpPr>
              <a:spLocks/>
            </p:cNvSpPr>
            <p:nvPr userDrawn="1"/>
          </p:nvSpPr>
          <p:spPr bwMode="black">
            <a:xfrm>
              <a:off x="9240838" y="3730625"/>
              <a:ext cx="465138" cy="449263"/>
            </a:xfrm>
            <a:custGeom>
              <a:avLst/>
              <a:gdLst>
                <a:gd name="T0" fmla="*/ 0 w 2394"/>
                <a:gd name="T1" fmla="*/ 0 h 2304"/>
                <a:gd name="T2" fmla="*/ 538 w 2394"/>
                <a:gd name="T3" fmla="*/ 0 h 2304"/>
                <a:gd name="T4" fmla="*/ 1200 w 2394"/>
                <a:gd name="T5" fmla="*/ 1658 h 2304"/>
                <a:gd name="T6" fmla="*/ 1851 w 2394"/>
                <a:gd name="T7" fmla="*/ 0 h 2304"/>
                <a:gd name="T8" fmla="*/ 2394 w 2394"/>
                <a:gd name="T9" fmla="*/ 0 h 2304"/>
                <a:gd name="T10" fmla="*/ 1432 w 2394"/>
                <a:gd name="T11" fmla="*/ 2304 h 2304"/>
                <a:gd name="T12" fmla="*/ 963 w 2394"/>
                <a:gd name="T13" fmla="*/ 2304 h 2304"/>
                <a:gd name="T14" fmla="*/ 0 w 2394"/>
                <a:gd name="T15" fmla="*/ 0 h 2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4" h="2304">
                  <a:moveTo>
                    <a:pt x="0" y="0"/>
                  </a:moveTo>
                  <a:lnTo>
                    <a:pt x="538" y="0"/>
                  </a:lnTo>
                  <a:lnTo>
                    <a:pt x="1200" y="1658"/>
                  </a:lnTo>
                  <a:lnTo>
                    <a:pt x="1851" y="0"/>
                  </a:lnTo>
                  <a:lnTo>
                    <a:pt x="2394" y="0"/>
                  </a:lnTo>
                  <a:lnTo>
                    <a:pt x="1432" y="2304"/>
                  </a:lnTo>
                  <a:lnTo>
                    <a:pt x="963" y="230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6">
              <a:extLst>
                <a:ext uri="{FF2B5EF4-FFF2-40B4-BE49-F238E27FC236}">
                  <a16:creationId xmlns:a16="http://schemas.microsoft.com/office/drawing/2014/main" id="{C7BE0DEA-283A-4845-8B89-FE33B21BD0A9}"/>
                </a:ext>
              </a:extLst>
            </p:cNvPr>
            <p:cNvSpPr>
              <a:spLocks noEditPoints="1"/>
            </p:cNvSpPr>
            <p:nvPr userDrawn="1"/>
          </p:nvSpPr>
          <p:spPr bwMode="black">
            <a:xfrm>
              <a:off x="9774238" y="3484563"/>
              <a:ext cx="131763" cy="695325"/>
            </a:xfrm>
            <a:custGeom>
              <a:avLst/>
              <a:gdLst>
                <a:gd name="T0" fmla="*/ 592 w 676"/>
                <a:gd name="T1" fmla="*/ 1254 h 3558"/>
                <a:gd name="T2" fmla="*/ 89 w 676"/>
                <a:gd name="T3" fmla="*/ 1254 h 3558"/>
                <a:gd name="T4" fmla="*/ 89 w 676"/>
                <a:gd name="T5" fmla="*/ 3558 h 3558"/>
                <a:gd name="T6" fmla="*/ 592 w 676"/>
                <a:gd name="T7" fmla="*/ 3558 h 3558"/>
                <a:gd name="T8" fmla="*/ 592 w 676"/>
                <a:gd name="T9" fmla="*/ 1254 h 3558"/>
                <a:gd name="T10" fmla="*/ 341 w 676"/>
                <a:gd name="T11" fmla="*/ 0 h 3558"/>
                <a:gd name="T12" fmla="*/ 676 w 676"/>
                <a:gd name="T13" fmla="*/ 321 h 3558"/>
                <a:gd name="T14" fmla="*/ 341 w 676"/>
                <a:gd name="T15" fmla="*/ 642 h 3558"/>
                <a:gd name="T16" fmla="*/ 0 w 676"/>
                <a:gd name="T17" fmla="*/ 321 h 3558"/>
                <a:gd name="T18" fmla="*/ 341 w 676"/>
                <a:gd name="T19" fmla="*/ 0 h 3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558">
                  <a:moveTo>
                    <a:pt x="592" y="1254"/>
                  </a:moveTo>
                  <a:lnTo>
                    <a:pt x="89" y="1254"/>
                  </a:lnTo>
                  <a:lnTo>
                    <a:pt x="89" y="3558"/>
                  </a:lnTo>
                  <a:lnTo>
                    <a:pt x="592" y="3558"/>
                  </a:lnTo>
                  <a:lnTo>
                    <a:pt x="592" y="1254"/>
                  </a:lnTo>
                  <a:close/>
                  <a:moveTo>
                    <a:pt x="341" y="0"/>
                  </a:moveTo>
                  <a:cubicBezTo>
                    <a:pt x="528" y="0"/>
                    <a:pt x="676" y="138"/>
                    <a:pt x="676" y="321"/>
                  </a:cubicBezTo>
                  <a:cubicBezTo>
                    <a:pt x="676" y="504"/>
                    <a:pt x="528" y="642"/>
                    <a:pt x="341" y="642"/>
                  </a:cubicBezTo>
                  <a:cubicBezTo>
                    <a:pt x="158" y="642"/>
                    <a:pt x="0" y="504"/>
                    <a:pt x="0" y="321"/>
                  </a:cubicBezTo>
                  <a:cubicBezTo>
                    <a:pt x="0" y="138"/>
                    <a:pt x="158" y="0"/>
                    <a:pt x="3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7">
              <a:extLst>
                <a:ext uri="{FF2B5EF4-FFF2-40B4-BE49-F238E27FC236}">
                  <a16:creationId xmlns:a16="http://schemas.microsoft.com/office/drawing/2014/main" id="{6AA51DC5-B31C-452C-80AF-D7DC472FD849}"/>
                </a:ext>
              </a:extLst>
            </p:cNvPr>
            <p:cNvSpPr>
              <a:spLocks/>
            </p:cNvSpPr>
            <p:nvPr userDrawn="1"/>
          </p:nvSpPr>
          <p:spPr bwMode="black">
            <a:xfrm>
              <a:off x="10029825" y="3719513"/>
              <a:ext cx="301625" cy="460375"/>
            </a:xfrm>
            <a:custGeom>
              <a:avLst/>
              <a:gdLst>
                <a:gd name="T0" fmla="*/ 508 w 1549"/>
                <a:gd name="T1" fmla="*/ 2354 h 2354"/>
                <a:gd name="T2" fmla="*/ 0 w 1549"/>
                <a:gd name="T3" fmla="*/ 2354 h 2354"/>
                <a:gd name="T4" fmla="*/ 0 w 1549"/>
                <a:gd name="T5" fmla="*/ 50 h 2354"/>
                <a:gd name="T6" fmla="*/ 508 w 1549"/>
                <a:gd name="T7" fmla="*/ 50 h 2354"/>
                <a:gd name="T8" fmla="*/ 508 w 1549"/>
                <a:gd name="T9" fmla="*/ 578 h 2354"/>
                <a:gd name="T10" fmla="*/ 1140 w 1549"/>
                <a:gd name="T11" fmla="*/ 0 h 2354"/>
                <a:gd name="T12" fmla="*/ 1549 w 1549"/>
                <a:gd name="T13" fmla="*/ 89 h 2354"/>
                <a:gd name="T14" fmla="*/ 1466 w 1549"/>
                <a:gd name="T15" fmla="*/ 558 h 2354"/>
                <a:gd name="T16" fmla="*/ 1125 w 1549"/>
                <a:gd name="T17" fmla="*/ 479 h 2354"/>
                <a:gd name="T18" fmla="*/ 508 w 1549"/>
                <a:gd name="T19" fmla="*/ 1525 h 2354"/>
                <a:gd name="T20" fmla="*/ 508 w 1549"/>
                <a:gd name="T21" fmla="*/ 2354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2354">
                  <a:moveTo>
                    <a:pt x="508" y="2354"/>
                  </a:moveTo>
                  <a:lnTo>
                    <a:pt x="0" y="2354"/>
                  </a:lnTo>
                  <a:lnTo>
                    <a:pt x="0" y="50"/>
                  </a:lnTo>
                  <a:lnTo>
                    <a:pt x="508" y="50"/>
                  </a:lnTo>
                  <a:lnTo>
                    <a:pt x="508" y="578"/>
                  </a:lnTo>
                  <a:cubicBezTo>
                    <a:pt x="627" y="168"/>
                    <a:pt x="854" y="0"/>
                    <a:pt x="1140" y="0"/>
                  </a:cubicBezTo>
                  <a:cubicBezTo>
                    <a:pt x="1303" y="0"/>
                    <a:pt x="1475" y="40"/>
                    <a:pt x="1549" y="89"/>
                  </a:cubicBezTo>
                  <a:lnTo>
                    <a:pt x="1466" y="558"/>
                  </a:lnTo>
                  <a:cubicBezTo>
                    <a:pt x="1337" y="494"/>
                    <a:pt x="1224" y="479"/>
                    <a:pt x="1125" y="479"/>
                  </a:cubicBezTo>
                  <a:cubicBezTo>
                    <a:pt x="691" y="479"/>
                    <a:pt x="508" y="913"/>
                    <a:pt x="508" y="1525"/>
                  </a:cubicBezTo>
                  <a:lnTo>
                    <a:pt x="508" y="235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8">
              <a:extLst>
                <a:ext uri="{FF2B5EF4-FFF2-40B4-BE49-F238E27FC236}">
                  <a16:creationId xmlns:a16="http://schemas.microsoft.com/office/drawing/2014/main" id="{450F1C10-892B-4110-9208-065364C7DA20}"/>
                </a:ext>
              </a:extLst>
            </p:cNvPr>
            <p:cNvSpPr>
              <a:spLocks noEditPoints="1"/>
            </p:cNvSpPr>
            <p:nvPr userDrawn="1"/>
          </p:nvSpPr>
          <p:spPr bwMode="black">
            <a:xfrm>
              <a:off x="10379075" y="3719513"/>
              <a:ext cx="476250" cy="469900"/>
            </a:xfrm>
            <a:custGeom>
              <a:avLst/>
              <a:gdLst>
                <a:gd name="T0" fmla="*/ 1229 w 2448"/>
                <a:gd name="T1" fmla="*/ 1910 h 2404"/>
                <a:gd name="T2" fmla="*/ 1940 w 2448"/>
                <a:gd name="T3" fmla="*/ 1195 h 2404"/>
                <a:gd name="T4" fmla="*/ 1229 w 2448"/>
                <a:gd name="T5" fmla="*/ 494 h 2404"/>
                <a:gd name="T6" fmla="*/ 523 w 2448"/>
                <a:gd name="T7" fmla="*/ 1195 h 2404"/>
                <a:gd name="T8" fmla="*/ 1229 w 2448"/>
                <a:gd name="T9" fmla="*/ 1910 h 2404"/>
                <a:gd name="T10" fmla="*/ 1945 w 2448"/>
                <a:gd name="T11" fmla="*/ 2024 h 2404"/>
                <a:gd name="T12" fmla="*/ 1170 w 2448"/>
                <a:gd name="T13" fmla="*/ 2404 h 2404"/>
                <a:gd name="T14" fmla="*/ 0 w 2448"/>
                <a:gd name="T15" fmla="*/ 1200 h 2404"/>
                <a:gd name="T16" fmla="*/ 1170 w 2448"/>
                <a:gd name="T17" fmla="*/ 0 h 2404"/>
                <a:gd name="T18" fmla="*/ 1945 w 2448"/>
                <a:gd name="T19" fmla="*/ 375 h 2404"/>
                <a:gd name="T20" fmla="*/ 1945 w 2448"/>
                <a:gd name="T21" fmla="*/ 50 h 2404"/>
                <a:gd name="T22" fmla="*/ 2448 w 2448"/>
                <a:gd name="T23" fmla="*/ 50 h 2404"/>
                <a:gd name="T24" fmla="*/ 2448 w 2448"/>
                <a:gd name="T25" fmla="*/ 2354 h 2404"/>
                <a:gd name="T26" fmla="*/ 1945 w 2448"/>
                <a:gd name="T27" fmla="*/ 2354 h 2404"/>
                <a:gd name="T28" fmla="*/ 1945 w 2448"/>
                <a:gd name="T29" fmla="*/ 202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8" h="2404">
                  <a:moveTo>
                    <a:pt x="1229" y="1910"/>
                  </a:moveTo>
                  <a:cubicBezTo>
                    <a:pt x="1604" y="1910"/>
                    <a:pt x="1940" y="1649"/>
                    <a:pt x="1940" y="1195"/>
                  </a:cubicBezTo>
                  <a:cubicBezTo>
                    <a:pt x="1940" y="741"/>
                    <a:pt x="1574" y="494"/>
                    <a:pt x="1229" y="494"/>
                  </a:cubicBezTo>
                  <a:cubicBezTo>
                    <a:pt x="844" y="494"/>
                    <a:pt x="523" y="770"/>
                    <a:pt x="523" y="1195"/>
                  </a:cubicBezTo>
                  <a:cubicBezTo>
                    <a:pt x="523" y="1619"/>
                    <a:pt x="844" y="1910"/>
                    <a:pt x="1229" y="1910"/>
                  </a:cubicBezTo>
                  <a:close/>
                  <a:moveTo>
                    <a:pt x="1945" y="2024"/>
                  </a:moveTo>
                  <a:cubicBezTo>
                    <a:pt x="1792" y="2275"/>
                    <a:pt x="1456" y="2404"/>
                    <a:pt x="1170" y="2404"/>
                  </a:cubicBezTo>
                  <a:cubicBezTo>
                    <a:pt x="548" y="2404"/>
                    <a:pt x="0" y="1935"/>
                    <a:pt x="0" y="1200"/>
                  </a:cubicBezTo>
                  <a:cubicBezTo>
                    <a:pt x="0" y="464"/>
                    <a:pt x="548" y="0"/>
                    <a:pt x="1170" y="0"/>
                  </a:cubicBezTo>
                  <a:cubicBezTo>
                    <a:pt x="1446" y="0"/>
                    <a:pt x="1787" y="114"/>
                    <a:pt x="1945" y="375"/>
                  </a:cubicBezTo>
                  <a:lnTo>
                    <a:pt x="1945" y="50"/>
                  </a:lnTo>
                  <a:lnTo>
                    <a:pt x="2448" y="50"/>
                  </a:lnTo>
                  <a:lnTo>
                    <a:pt x="2448" y="2354"/>
                  </a:lnTo>
                  <a:lnTo>
                    <a:pt x="1945" y="2354"/>
                  </a:lnTo>
                  <a:lnTo>
                    <a:pt x="1945" y="202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29">
              <a:extLst>
                <a:ext uri="{FF2B5EF4-FFF2-40B4-BE49-F238E27FC236}">
                  <a16:creationId xmlns:a16="http://schemas.microsoft.com/office/drawing/2014/main" id="{73E40BB1-1C78-4B76-9681-1BCD14401686}"/>
                </a:ext>
              </a:extLst>
            </p:cNvPr>
            <p:cNvSpPr>
              <a:spLocks/>
            </p:cNvSpPr>
            <p:nvPr userDrawn="1"/>
          </p:nvSpPr>
          <p:spPr bwMode="black">
            <a:xfrm>
              <a:off x="10964863" y="3719513"/>
              <a:ext cx="350838" cy="469900"/>
            </a:xfrm>
            <a:custGeom>
              <a:avLst/>
              <a:gdLst>
                <a:gd name="T0" fmla="*/ 65 w 1802"/>
                <a:gd name="T1" fmla="*/ 607 h 2404"/>
                <a:gd name="T2" fmla="*/ 889 w 1802"/>
                <a:gd name="T3" fmla="*/ 0 h 2404"/>
                <a:gd name="T4" fmla="*/ 1728 w 1802"/>
                <a:gd name="T5" fmla="*/ 681 h 2404"/>
                <a:gd name="T6" fmla="*/ 1244 w 1802"/>
                <a:gd name="T7" fmla="*/ 681 h 2404"/>
                <a:gd name="T8" fmla="*/ 909 w 1802"/>
                <a:gd name="T9" fmla="*/ 435 h 2404"/>
                <a:gd name="T10" fmla="*/ 583 w 1802"/>
                <a:gd name="T11" fmla="*/ 563 h 2404"/>
                <a:gd name="T12" fmla="*/ 563 w 1802"/>
                <a:gd name="T13" fmla="*/ 770 h 2404"/>
                <a:gd name="T14" fmla="*/ 844 w 1802"/>
                <a:gd name="T15" fmla="*/ 948 h 2404"/>
                <a:gd name="T16" fmla="*/ 1200 w 1802"/>
                <a:gd name="T17" fmla="*/ 1037 h 2404"/>
                <a:gd name="T18" fmla="*/ 1802 w 1802"/>
                <a:gd name="T19" fmla="*/ 1708 h 2404"/>
                <a:gd name="T20" fmla="*/ 884 w 1802"/>
                <a:gd name="T21" fmla="*/ 2404 h 2404"/>
                <a:gd name="T22" fmla="*/ 0 w 1802"/>
                <a:gd name="T23" fmla="*/ 1649 h 2404"/>
                <a:gd name="T24" fmla="*/ 469 w 1802"/>
                <a:gd name="T25" fmla="*/ 1649 h 2404"/>
                <a:gd name="T26" fmla="*/ 923 w 1802"/>
                <a:gd name="T27" fmla="*/ 1979 h 2404"/>
                <a:gd name="T28" fmla="*/ 1333 w 1802"/>
                <a:gd name="T29" fmla="*/ 1703 h 2404"/>
                <a:gd name="T30" fmla="*/ 1012 w 1802"/>
                <a:gd name="T31" fmla="*/ 1432 h 2404"/>
                <a:gd name="T32" fmla="*/ 701 w 1802"/>
                <a:gd name="T33" fmla="*/ 1358 h 2404"/>
                <a:gd name="T34" fmla="*/ 65 w 1802"/>
                <a:gd name="T35" fmla="*/ 607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2" h="2404">
                  <a:moveTo>
                    <a:pt x="65" y="607"/>
                  </a:moveTo>
                  <a:cubicBezTo>
                    <a:pt x="94" y="267"/>
                    <a:pt x="464" y="0"/>
                    <a:pt x="889" y="0"/>
                  </a:cubicBezTo>
                  <a:cubicBezTo>
                    <a:pt x="1298" y="0"/>
                    <a:pt x="1698" y="188"/>
                    <a:pt x="1728" y="681"/>
                  </a:cubicBezTo>
                  <a:lnTo>
                    <a:pt x="1244" y="681"/>
                  </a:lnTo>
                  <a:cubicBezTo>
                    <a:pt x="1224" y="509"/>
                    <a:pt x="1066" y="435"/>
                    <a:pt x="909" y="435"/>
                  </a:cubicBezTo>
                  <a:cubicBezTo>
                    <a:pt x="780" y="435"/>
                    <a:pt x="632" y="484"/>
                    <a:pt x="583" y="563"/>
                  </a:cubicBezTo>
                  <a:cubicBezTo>
                    <a:pt x="543" y="627"/>
                    <a:pt x="538" y="701"/>
                    <a:pt x="563" y="770"/>
                  </a:cubicBezTo>
                  <a:cubicBezTo>
                    <a:pt x="593" y="859"/>
                    <a:pt x="721" y="913"/>
                    <a:pt x="844" y="948"/>
                  </a:cubicBezTo>
                  <a:lnTo>
                    <a:pt x="1200" y="1037"/>
                  </a:lnTo>
                  <a:cubicBezTo>
                    <a:pt x="1698" y="1160"/>
                    <a:pt x="1802" y="1476"/>
                    <a:pt x="1802" y="1708"/>
                  </a:cubicBezTo>
                  <a:cubicBezTo>
                    <a:pt x="1802" y="2152"/>
                    <a:pt x="1412" y="2404"/>
                    <a:pt x="884" y="2404"/>
                  </a:cubicBezTo>
                  <a:cubicBezTo>
                    <a:pt x="455" y="2404"/>
                    <a:pt x="10" y="2132"/>
                    <a:pt x="0" y="1649"/>
                  </a:cubicBezTo>
                  <a:lnTo>
                    <a:pt x="469" y="1649"/>
                  </a:lnTo>
                  <a:cubicBezTo>
                    <a:pt x="494" y="1846"/>
                    <a:pt x="657" y="1979"/>
                    <a:pt x="923" y="1979"/>
                  </a:cubicBezTo>
                  <a:cubicBezTo>
                    <a:pt x="1155" y="1979"/>
                    <a:pt x="1333" y="1876"/>
                    <a:pt x="1333" y="1703"/>
                  </a:cubicBezTo>
                  <a:cubicBezTo>
                    <a:pt x="1333" y="1555"/>
                    <a:pt x="1180" y="1471"/>
                    <a:pt x="1012" y="1432"/>
                  </a:cubicBezTo>
                  <a:lnTo>
                    <a:pt x="701" y="1358"/>
                  </a:lnTo>
                  <a:cubicBezTo>
                    <a:pt x="213" y="1224"/>
                    <a:pt x="35" y="978"/>
                    <a:pt x="65" y="6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0">
              <a:extLst>
                <a:ext uri="{FF2B5EF4-FFF2-40B4-BE49-F238E27FC236}">
                  <a16:creationId xmlns:a16="http://schemas.microsoft.com/office/drawing/2014/main" id="{B98EB390-49EA-4A6E-A2DB-B76A72EF2642}"/>
                </a:ext>
              </a:extLst>
            </p:cNvPr>
            <p:cNvSpPr>
              <a:spLocks/>
            </p:cNvSpPr>
            <p:nvPr userDrawn="1"/>
          </p:nvSpPr>
          <p:spPr bwMode="black">
            <a:xfrm>
              <a:off x="11380788" y="3559175"/>
              <a:ext cx="274638" cy="620713"/>
            </a:xfrm>
            <a:custGeom>
              <a:avLst/>
              <a:gdLst>
                <a:gd name="T0" fmla="*/ 923 w 1412"/>
                <a:gd name="T1" fmla="*/ 874 h 3178"/>
                <a:gd name="T2" fmla="*/ 1412 w 1412"/>
                <a:gd name="T3" fmla="*/ 874 h 3178"/>
                <a:gd name="T4" fmla="*/ 1412 w 1412"/>
                <a:gd name="T5" fmla="*/ 1293 h 3178"/>
                <a:gd name="T6" fmla="*/ 923 w 1412"/>
                <a:gd name="T7" fmla="*/ 1293 h 3178"/>
                <a:gd name="T8" fmla="*/ 923 w 1412"/>
                <a:gd name="T9" fmla="*/ 3178 h 3178"/>
                <a:gd name="T10" fmla="*/ 415 w 1412"/>
                <a:gd name="T11" fmla="*/ 3178 h 3178"/>
                <a:gd name="T12" fmla="*/ 415 w 1412"/>
                <a:gd name="T13" fmla="*/ 1293 h 3178"/>
                <a:gd name="T14" fmla="*/ 0 w 1412"/>
                <a:gd name="T15" fmla="*/ 1293 h 3178"/>
                <a:gd name="T16" fmla="*/ 0 w 1412"/>
                <a:gd name="T17" fmla="*/ 874 h 3178"/>
                <a:gd name="T18" fmla="*/ 415 w 1412"/>
                <a:gd name="T19" fmla="*/ 874 h 3178"/>
                <a:gd name="T20" fmla="*/ 415 w 1412"/>
                <a:gd name="T21" fmla="*/ 0 h 3178"/>
                <a:gd name="T22" fmla="*/ 923 w 1412"/>
                <a:gd name="T23" fmla="*/ 0 h 3178"/>
                <a:gd name="T24" fmla="*/ 923 w 1412"/>
                <a:gd name="T25" fmla="*/ 8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3178">
                  <a:moveTo>
                    <a:pt x="923" y="874"/>
                  </a:moveTo>
                  <a:lnTo>
                    <a:pt x="1412" y="874"/>
                  </a:lnTo>
                  <a:lnTo>
                    <a:pt x="1412" y="1293"/>
                  </a:lnTo>
                  <a:lnTo>
                    <a:pt x="923" y="1293"/>
                  </a:lnTo>
                  <a:lnTo>
                    <a:pt x="923" y="3178"/>
                  </a:lnTo>
                  <a:lnTo>
                    <a:pt x="415" y="3178"/>
                  </a:lnTo>
                  <a:lnTo>
                    <a:pt x="415" y="1293"/>
                  </a:lnTo>
                  <a:lnTo>
                    <a:pt x="0" y="1293"/>
                  </a:lnTo>
                  <a:lnTo>
                    <a:pt x="0" y="874"/>
                  </a:lnTo>
                  <a:lnTo>
                    <a:pt x="415" y="874"/>
                  </a:lnTo>
                  <a:lnTo>
                    <a:pt x="415" y="0"/>
                  </a:lnTo>
                  <a:lnTo>
                    <a:pt x="923" y="0"/>
                  </a:lnTo>
                  <a:lnTo>
                    <a:pt x="923" y="874"/>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1">
              <a:extLst>
                <a:ext uri="{FF2B5EF4-FFF2-40B4-BE49-F238E27FC236}">
                  <a16:creationId xmlns:a16="http://schemas.microsoft.com/office/drawing/2014/main" id="{8B5DADD8-2678-48F0-9C94-B553B4C6E046}"/>
                </a:ext>
              </a:extLst>
            </p:cNvPr>
            <p:cNvSpPr>
              <a:spLocks noEditPoints="1"/>
            </p:cNvSpPr>
            <p:nvPr userDrawn="1"/>
          </p:nvSpPr>
          <p:spPr bwMode="black">
            <a:xfrm>
              <a:off x="11715750" y="3719513"/>
              <a:ext cx="468313" cy="469900"/>
            </a:xfrm>
            <a:custGeom>
              <a:avLst/>
              <a:gdLst>
                <a:gd name="T0" fmla="*/ 1899 w 2408"/>
                <a:gd name="T1" fmla="*/ 1195 h 2404"/>
                <a:gd name="T2" fmla="*/ 1199 w 2408"/>
                <a:gd name="T3" fmla="*/ 499 h 2404"/>
                <a:gd name="T4" fmla="*/ 503 w 2408"/>
                <a:gd name="T5" fmla="*/ 1195 h 2404"/>
                <a:gd name="T6" fmla="*/ 1199 w 2408"/>
                <a:gd name="T7" fmla="*/ 1910 h 2404"/>
                <a:gd name="T8" fmla="*/ 1899 w 2408"/>
                <a:gd name="T9" fmla="*/ 1195 h 2404"/>
                <a:gd name="T10" fmla="*/ 0 w 2408"/>
                <a:gd name="T11" fmla="*/ 1195 h 2404"/>
                <a:gd name="T12" fmla="*/ 1199 w 2408"/>
                <a:gd name="T13" fmla="*/ 0 h 2404"/>
                <a:gd name="T14" fmla="*/ 2408 w 2408"/>
                <a:gd name="T15" fmla="*/ 1195 h 2404"/>
                <a:gd name="T16" fmla="*/ 1199 w 2408"/>
                <a:gd name="T17" fmla="*/ 2404 h 2404"/>
                <a:gd name="T18" fmla="*/ 0 w 2408"/>
                <a:gd name="T19" fmla="*/ 1195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8" h="2404">
                  <a:moveTo>
                    <a:pt x="1899" y="1195"/>
                  </a:moveTo>
                  <a:cubicBezTo>
                    <a:pt x="1899" y="770"/>
                    <a:pt x="1584" y="499"/>
                    <a:pt x="1199" y="499"/>
                  </a:cubicBezTo>
                  <a:cubicBezTo>
                    <a:pt x="819" y="499"/>
                    <a:pt x="503" y="770"/>
                    <a:pt x="503" y="1195"/>
                  </a:cubicBezTo>
                  <a:cubicBezTo>
                    <a:pt x="503" y="1629"/>
                    <a:pt x="819" y="1910"/>
                    <a:pt x="1199" y="1910"/>
                  </a:cubicBezTo>
                  <a:cubicBezTo>
                    <a:pt x="1584" y="1910"/>
                    <a:pt x="1899" y="1629"/>
                    <a:pt x="1899" y="1195"/>
                  </a:cubicBezTo>
                  <a:close/>
                  <a:moveTo>
                    <a:pt x="0" y="1195"/>
                  </a:moveTo>
                  <a:cubicBezTo>
                    <a:pt x="0" y="464"/>
                    <a:pt x="547" y="0"/>
                    <a:pt x="1199" y="0"/>
                  </a:cubicBezTo>
                  <a:cubicBezTo>
                    <a:pt x="1855" y="0"/>
                    <a:pt x="2408" y="464"/>
                    <a:pt x="2408" y="1195"/>
                  </a:cubicBezTo>
                  <a:cubicBezTo>
                    <a:pt x="2408" y="1925"/>
                    <a:pt x="1855" y="2404"/>
                    <a:pt x="1199" y="2404"/>
                  </a:cubicBezTo>
                  <a:cubicBezTo>
                    <a:pt x="547" y="2404"/>
                    <a:pt x="0" y="1925"/>
                    <a:pt x="0"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2">
              <a:extLst>
                <a:ext uri="{FF2B5EF4-FFF2-40B4-BE49-F238E27FC236}">
                  <a16:creationId xmlns:a16="http://schemas.microsoft.com/office/drawing/2014/main" id="{1AB9FEC1-EED2-4D7B-8A13-A338800C7AC0}"/>
                </a:ext>
              </a:extLst>
            </p:cNvPr>
            <p:cNvSpPr>
              <a:spLocks/>
            </p:cNvSpPr>
            <p:nvPr userDrawn="1"/>
          </p:nvSpPr>
          <p:spPr bwMode="black">
            <a:xfrm>
              <a:off x="2386013" y="3400425"/>
              <a:ext cx="836613" cy="785813"/>
            </a:xfrm>
            <a:custGeom>
              <a:avLst/>
              <a:gdLst>
                <a:gd name="T0" fmla="*/ 1166 w 4295"/>
                <a:gd name="T1" fmla="*/ 94 h 4018"/>
                <a:gd name="T2" fmla="*/ 35 w 4295"/>
                <a:gd name="T3" fmla="*/ 1390 h 4018"/>
                <a:gd name="T4" fmla="*/ 36 w 4295"/>
                <a:gd name="T5" fmla="*/ 1568 h 4018"/>
                <a:gd name="T6" fmla="*/ 1927 w 4295"/>
                <a:gd name="T7" fmla="*/ 3905 h 4018"/>
                <a:gd name="T8" fmla="*/ 2143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5" y="1390"/>
                  </a:lnTo>
                  <a:cubicBezTo>
                    <a:pt x="0" y="1445"/>
                    <a:pt x="1" y="1514"/>
                    <a:pt x="36" y="1568"/>
                  </a:cubicBezTo>
                  <a:lnTo>
                    <a:pt x="1927" y="3905"/>
                  </a:lnTo>
                  <a:cubicBezTo>
                    <a:pt x="1974" y="3975"/>
                    <a:pt x="2055" y="4018"/>
                    <a:pt x="2143"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3">
              <a:extLst>
                <a:ext uri="{FF2B5EF4-FFF2-40B4-BE49-F238E27FC236}">
                  <a16:creationId xmlns:a16="http://schemas.microsoft.com/office/drawing/2014/main" id="{5041C41E-56E4-4340-8886-9535EAD69496}"/>
                </a:ext>
              </a:extLst>
            </p:cNvPr>
            <p:cNvSpPr>
              <a:spLocks/>
            </p:cNvSpPr>
            <p:nvPr userDrawn="1"/>
          </p:nvSpPr>
          <p:spPr bwMode="black">
            <a:xfrm>
              <a:off x="1739900" y="2455863"/>
              <a:ext cx="403225" cy="1760538"/>
            </a:xfrm>
            <a:custGeom>
              <a:avLst/>
              <a:gdLst>
                <a:gd name="T0" fmla="*/ 2070 w 2070"/>
                <a:gd name="T1" fmla="*/ 248 h 9017"/>
                <a:gd name="T2" fmla="*/ 1811 w 2070"/>
                <a:gd name="T3" fmla="*/ 0 h 9017"/>
                <a:gd name="T4" fmla="*/ 259 w 2070"/>
                <a:gd name="T5" fmla="*/ 0 h 9017"/>
                <a:gd name="T6" fmla="*/ 0 w 2070"/>
                <a:gd name="T7" fmla="*/ 248 h 9017"/>
                <a:gd name="T8" fmla="*/ 0 w 2070"/>
                <a:gd name="T9" fmla="*/ 8740 h 9017"/>
                <a:gd name="T10" fmla="*/ 1 w 2070"/>
                <a:gd name="T11" fmla="*/ 8744 h 9017"/>
                <a:gd name="T12" fmla="*/ 357 w 2070"/>
                <a:gd name="T13" fmla="*/ 8878 h 9017"/>
                <a:gd name="T14" fmla="*/ 1808 w 2070"/>
                <a:gd name="T15" fmla="*/ 7248 h 9017"/>
                <a:gd name="T16" fmla="*/ 1921 w 2070"/>
                <a:gd name="T17" fmla="*/ 7115 h 9017"/>
                <a:gd name="T18" fmla="*/ 2070 w 2070"/>
                <a:gd name="T19" fmla="*/ 6711 h 9017"/>
                <a:gd name="T20" fmla="*/ 2070 w 2070"/>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 h="9017">
                  <a:moveTo>
                    <a:pt x="2070" y="248"/>
                  </a:moveTo>
                  <a:cubicBezTo>
                    <a:pt x="2070" y="111"/>
                    <a:pt x="1954" y="0"/>
                    <a:pt x="1811" y="0"/>
                  </a:cubicBezTo>
                  <a:lnTo>
                    <a:pt x="259" y="0"/>
                  </a:lnTo>
                  <a:cubicBezTo>
                    <a:pt x="116" y="0"/>
                    <a:pt x="0" y="111"/>
                    <a:pt x="0" y="248"/>
                  </a:cubicBezTo>
                  <a:lnTo>
                    <a:pt x="0" y="8740"/>
                  </a:lnTo>
                  <a:lnTo>
                    <a:pt x="1" y="8744"/>
                  </a:lnTo>
                  <a:cubicBezTo>
                    <a:pt x="2" y="8930"/>
                    <a:pt x="233" y="9017"/>
                    <a:pt x="357" y="8878"/>
                  </a:cubicBezTo>
                  <a:lnTo>
                    <a:pt x="1808" y="7248"/>
                  </a:lnTo>
                  <a:lnTo>
                    <a:pt x="1921" y="7115"/>
                  </a:lnTo>
                  <a:cubicBezTo>
                    <a:pt x="2017" y="7002"/>
                    <a:pt x="2070" y="6859"/>
                    <a:pt x="2070" y="6711"/>
                  </a:cubicBezTo>
                  <a:lnTo>
                    <a:pt x="2070"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4">
              <a:extLst>
                <a:ext uri="{FF2B5EF4-FFF2-40B4-BE49-F238E27FC236}">
                  <a16:creationId xmlns:a16="http://schemas.microsoft.com/office/drawing/2014/main" id="{C34DAC65-6FBF-4911-8DE1-43AD0E9D10ED}"/>
                </a:ext>
              </a:extLst>
            </p:cNvPr>
            <p:cNvSpPr>
              <a:spLocks/>
            </p:cNvSpPr>
            <p:nvPr userDrawn="1"/>
          </p:nvSpPr>
          <p:spPr bwMode="black">
            <a:xfrm>
              <a:off x="2257425"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1" name="Freeform 35">
              <a:extLst>
                <a:ext uri="{FF2B5EF4-FFF2-40B4-BE49-F238E27FC236}">
                  <a16:creationId xmlns:a16="http://schemas.microsoft.com/office/drawing/2014/main" id="{F3737187-BA40-4337-ACF4-E06C3E4284D9}"/>
                </a:ext>
              </a:extLst>
            </p:cNvPr>
            <p:cNvSpPr>
              <a:spLocks/>
            </p:cNvSpPr>
            <p:nvPr userDrawn="1"/>
          </p:nvSpPr>
          <p:spPr bwMode="black">
            <a:xfrm>
              <a:off x="3448050" y="2455863"/>
              <a:ext cx="403225" cy="1760538"/>
            </a:xfrm>
            <a:custGeom>
              <a:avLst/>
              <a:gdLst>
                <a:gd name="T0" fmla="*/ 2069 w 2069"/>
                <a:gd name="T1" fmla="*/ 248 h 9017"/>
                <a:gd name="T2" fmla="*/ 1810 w 2069"/>
                <a:gd name="T3" fmla="*/ 0 h 9017"/>
                <a:gd name="T4" fmla="*/ 258 w 2069"/>
                <a:gd name="T5" fmla="*/ 0 h 9017"/>
                <a:gd name="T6" fmla="*/ 0 w 2069"/>
                <a:gd name="T7" fmla="*/ 248 h 9017"/>
                <a:gd name="T8" fmla="*/ 0 w 2069"/>
                <a:gd name="T9" fmla="*/ 8740 h 9017"/>
                <a:gd name="T10" fmla="*/ 0 w 2069"/>
                <a:gd name="T11" fmla="*/ 8744 h 9017"/>
                <a:gd name="T12" fmla="*/ 356 w 2069"/>
                <a:gd name="T13" fmla="*/ 8878 h 9017"/>
                <a:gd name="T14" fmla="*/ 1807 w 2069"/>
                <a:gd name="T15" fmla="*/ 7248 h 9017"/>
                <a:gd name="T16" fmla="*/ 1920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3" y="0"/>
                    <a:pt x="1810" y="0"/>
                  </a:cubicBezTo>
                  <a:lnTo>
                    <a:pt x="258" y="0"/>
                  </a:lnTo>
                  <a:cubicBezTo>
                    <a:pt x="115" y="0"/>
                    <a:pt x="0" y="111"/>
                    <a:pt x="0" y="248"/>
                  </a:cubicBezTo>
                  <a:lnTo>
                    <a:pt x="0" y="8740"/>
                  </a:lnTo>
                  <a:lnTo>
                    <a:pt x="0" y="8744"/>
                  </a:lnTo>
                  <a:cubicBezTo>
                    <a:pt x="1" y="8930"/>
                    <a:pt x="232" y="9017"/>
                    <a:pt x="356" y="8878"/>
                  </a:cubicBezTo>
                  <a:lnTo>
                    <a:pt x="1807" y="7248"/>
                  </a:lnTo>
                  <a:lnTo>
                    <a:pt x="1920" y="7115"/>
                  </a:lnTo>
                  <a:cubicBezTo>
                    <a:pt x="2016"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2" name="Freeform 36">
              <a:extLst>
                <a:ext uri="{FF2B5EF4-FFF2-40B4-BE49-F238E27FC236}">
                  <a16:creationId xmlns:a16="http://schemas.microsoft.com/office/drawing/2014/main" id="{E6A9C956-B407-4E46-A3E6-325DD6AAA77E}"/>
                </a:ext>
              </a:extLst>
            </p:cNvPr>
            <p:cNvSpPr>
              <a:spLocks/>
            </p:cNvSpPr>
            <p:nvPr userDrawn="1"/>
          </p:nvSpPr>
          <p:spPr bwMode="black">
            <a:xfrm>
              <a:off x="3963988" y="2455863"/>
              <a:ext cx="993775" cy="1160463"/>
            </a:xfrm>
            <a:custGeom>
              <a:avLst/>
              <a:gdLst>
                <a:gd name="T0" fmla="*/ 5001 w 5105"/>
                <a:gd name="T1" fmla="*/ 375 h 5943"/>
                <a:gd name="T2" fmla="*/ 4780 w 5105"/>
                <a:gd name="T3" fmla="*/ 0 h 5943"/>
                <a:gd name="T4" fmla="*/ 2944 w 5105"/>
                <a:gd name="T5" fmla="*/ 1 h 5943"/>
                <a:gd name="T6" fmla="*/ 2655 w 5105"/>
                <a:gd name="T7" fmla="*/ 154 h 5943"/>
                <a:gd name="T8" fmla="*/ 146 w 5105"/>
                <a:gd name="T9" fmla="*/ 2977 h 5943"/>
                <a:gd name="T10" fmla="*/ 0 w 5105"/>
                <a:gd name="T11" fmla="*/ 3469 h 5943"/>
                <a:gd name="T12" fmla="*/ 0 w 5105"/>
                <a:gd name="T13" fmla="*/ 5731 h 5943"/>
                <a:gd name="T14" fmla="*/ 290 w 5105"/>
                <a:gd name="T15" fmla="*/ 5814 h 5943"/>
                <a:gd name="T16" fmla="*/ 5001 w 5105"/>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5" h="5943">
                  <a:moveTo>
                    <a:pt x="5001" y="375"/>
                  </a:moveTo>
                  <a:cubicBezTo>
                    <a:pt x="5105" y="210"/>
                    <a:pt x="4981" y="0"/>
                    <a:pt x="4780" y="0"/>
                  </a:cubicBezTo>
                  <a:lnTo>
                    <a:pt x="2944" y="1"/>
                  </a:lnTo>
                  <a:cubicBezTo>
                    <a:pt x="2826" y="1"/>
                    <a:pt x="2717" y="59"/>
                    <a:pt x="2655"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3" name="Freeform 37">
              <a:extLst>
                <a:ext uri="{FF2B5EF4-FFF2-40B4-BE49-F238E27FC236}">
                  <a16:creationId xmlns:a16="http://schemas.microsoft.com/office/drawing/2014/main" id="{419CBA57-D13E-44EC-B133-9244FA48D1AC}"/>
                </a:ext>
              </a:extLst>
            </p:cNvPr>
            <p:cNvSpPr>
              <a:spLocks/>
            </p:cNvSpPr>
            <p:nvPr userDrawn="1"/>
          </p:nvSpPr>
          <p:spPr bwMode="black">
            <a:xfrm>
              <a:off x="652463" y="3400425"/>
              <a:ext cx="836613" cy="785813"/>
            </a:xfrm>
            <a:custGeom>
              <a:avLst/>
              <a:gdLst>
                <a:gd name="T0" fmla="*/ 1166 w 4295"/>
                <a:gd name="T1" fmla="*/ 94 h 4018"/>
                <a:gd name="T2" fmla="*/ 34 w 4295"/>
                <a:gd name="T3" fmla="*/ 1390 h 4018"/>
                <a:gd name="T4" fmla="*/ 36 w 4295"/>
                <a:gd name="T5" fmla="*/ 1568 h 4018"/>
                <a:gd name="T6" fmla="*/ 1927 w 4295"/>
                <a:gd name="T7" fmla="*/ 3905 h 4018"/>
                <a:gd name="T8" fmla="*/ 2142 w 4295"/>
                <a:gd name="T9" fmla="*/ 4018 h 4018"/>
                <a:gd name="T10" fmla="*/ 3974 w 4295"/>
                <a:gd name="T11" fmla="*/ 4018 h 4018"/>
                <a:gd name="T12" fmla="*/ 4191 w 4295"/>
                <a:gd name="T13" fmla="*/ 3650 h 4018"/>
                <a:gd name="T14" fmla="*/ 1445 w 4295"/>
                <a:gd name="T15" fmla="*/ 93 h 4018"/>
                <a:gd name="T16" fmla="*/ 1166 w 4295"/>
                <a:gd name="T17" fmla="*/ 94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4018">
                  <a:moveTo>
                    <a:pt x="1166" y="94"/>
                  </a:moveTo>
                  <a:lnTo>
                    <a:pt x="34" y="1390"/>
                  </a:lnTo>
                  <a:cubicBezTo>
                    <a:pt x="0" y="1445"/>
                    <a:pt x="1" y="1514"/>
                    <a:pt x="36" y="1568"/>
                  </a:cubicBezTo>
                  <a:lnTo>
                    <a:pt x="1927" y="3905"/>
                  </a:lnTo>
                  <a:cubicBezTo>
                    <a:pt x="1973" y="3975"/>
                    <a:pt x="2055" y="4018"/>
                    <a:pt x="2142" y="4018"/>
                  </a:cubicBezTo>
                  <a:lnTo>
                    <a:pt x="3974" y="4018"/>
                  </a:lnTo>
                  <a:cubicBezTo>
                    <a:pt x="4173" y="4018"/>
                    <a:pt x="4295" y="3811"/>
                    <a:pt x="4191" y="3650"/>
                  </a:cubicBezTo>
                  <a:lnTo>
                    <a:pt x="1445" y="93"/>
                  </a:lnTo>
                  <a:cubicBezTo>
                    <a:pt x="1389" y="7"/>
                    <a:pt x="1253" y="0"/>
                    <a:pt x="116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4" name="Freeform 38">
              <a:extLst>
                <a:ext uri="{FF2B5EF4-FFF2-40B4-BE49-F238E27FC236}">
                  <a16:creationId xmlns:a16="http://schemas.microsoft.com/office/drawing/2014/main" id="{EAAB4FD8-7C98-4876-ACF0-CCCA1F783ECA}"/>
                </a:ext>
              </a:extLst>
            </p:cNvPr>
            <p:cNvSpPr>
              <a:spLocks/>
            </p:cNvSpPr>
            <p:nvPr userDrawn="1"/>
          </p:nvSpPr>
          <p:spPr bwMode="black">
            <a:xfrm>
              <a:off x="7938" y="2455863"/>
              <a:ext cx="401638" cy="1760538"/>
            </a:xfrm>
            <a:custGeom>
              <a:avLst/>
              <a:gdLst>
                <a:gd name="T0" fmla="*/ 2069 w 2069"/>
                <a:gd name="T1" fmla="*/ 248 h 9017"/>
                <a:gd name="T2" fmla="*/ 1811 w 2069"/>
                <a:gd name="T3" fmla="*/ 0 h 9017"/>
                <a:gd name="T4" fmla="*/ 259 w 2069"/>
                <a:gd name="T5" fmla="*/ 0 h 9017"/>
                <a:gd name="T6" fmla="*/ 0 w 2069"/>
                <a:gd name="T7" fmla="*/ 248 h 9017"/>
                <a:gd name="T8" fmla="*/ 0 w 2069"/>
                <a:gd name="T9" fmla="*/ 8740 h 9017"/>
                <a:gd name="T10" fmla="*/ 0 w 2069"/>
                <a:gd name="T11" fmla="*/ 8744 h 9017"/>
                <a:gd name="T12" fmla="*/ 356 w 2069"/>
                <a:gd name="T13" fmla="*/ 8878 h 9017"/>
                <a:gd name="T14" fmla="*/ 1808 w 2069"/>
                <a:gd name="T15" fmla="*/ 7248 h 9017"/>
                <a:gd name="T16" fmla="*/ 1921 w 2069"/>
                <a:gd name="T17" fmla="*/ 7115 h 9017"/>
                <a:gd name="T18" fmla="*/ 2069 w 2069"/>
                <a:gd name="T19" fmla="*/ 6711 h 9017"/>
                <a:gd name="T20" fmla="*/ 2069 w 2069"/>
                <a:gd name="T21" fmla="*/ 248 h 9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9" h="9017">
                  <a:moveTo>
                    <a:pt x="2069" y="248"/>
                  </a:moveTo>
                  <a:cubicBezTo>
                    <a:pt x="2069" y="111"/>
                    <a:pt x="1954" y="0"/>
                    <a:pt x="1811" y="0"/>
                  </a:cubicBezTo>
                  <a:lnTo>
                    <a:pt x="259" y="0"/>
                  </a:lnTo>
                  <a:cubicBezTo>
                    <a:pt x="116" y="0"/>
                    <a:pt x="0" y="111"/>
                    <a:pt x="0" y="248"/>
                  </a:cubicBezTo>
                  <a:lnTo>
                    <a:pt x="0" y="8740"/>
                  </a:lnTo>
                  <a:lnTo>
                    <a:pt x="0" y="8744"/>
                  </a:lnTo>
                  <a:cubicBezTo>
                    <a:pt x="2" y="8930"/>
                    <a:pt x="232" y="9017"/>
                    <a:pt x="356" y="8878"/>
                  </a:cubicBezTo>
                  <a:lnTo>
                    <a:pt x="1808" y="7248"/>
                  </a:lnTo>
                  <a:lnTo>
                    <a:pt x="1921" y="7115"/>
                  </a:lnTo>
                  <a:cubicBezTo>
                    <a:pt x="2017" y="7002"/>
                    <a:pt x="2069" y="6859"/>
                    <a:pt x="2069" y="6711"/>
                  </a:cubicBezTo>
                  <a:lnTo>
                    <a:pt x="2069" y="24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5" name="Freeform 39">
              <a:extLst>
                <a:ext uri="{FF2B5EF4-FFF2-40B4-BE49-F238E27FC236}">
                  <a16:creationId xmlns:a16="http://schemas.microsoft.com/office/drawing/2014/main" id="{FBE82D39-D9FC-46BC-9317-6F88DB09A691}"/>
                </a:ext>
              </a:extLst>
            </p:cNvPr>
            <p:cNvSpPr>
              <a:spLocks/>
            </p:cNvSpPr>
            <p:nvPr userDrawn="1"/>
          </p:nvSpPr>
          <p:spPr bwMode="black">
            <a:xfrm>
              <a:off x="523875" y="2455863"/>
              <a:ext cx="993775" cy="1160463"/>
            </a:xfrm>
            <a:custGeom>
              <a:avLst/>
              <a:gdLst>
                <a:gd name="T0" fmla="*/ 5001 w 5104"/>
                <a:gd name="T1" fmla="*/ 375 h 5943"/>
                <a:gd name="T2" fmla="*/ 4779 w 5104"/>
                <a:gd name="T3" fmla="*/ 0 h 5943"/>
                <a:gd name="T4" fmla="*/ 2943 w 5104"/>
                <a:gd name="T5" fmla="*/ 1 h 5943"/>
                <a:gd name="T6" fmla="*/ 2654 w 5104"/>
                <a:gd name="T7" fmla="*/ 154 h 5943"/>
                <a:gd name="T8" fmla="*/ 146 w 5104"/>
                <a:gd name="T9" fmla="*/ 2977 h 5943"/>
                <a:gd name="T10" fmla="*/ 0 w 5104"/>
                <a:gd name="T11" fmla="*/ 3469 h 5943"/>
                <a:gd name="T12" fmla="*/ 0 w 5104"/>
                <a:gd name="T13" fmla="*/ 5731 h 5943"/>
                <a:gd name="T14" fmla="*/ 290 w 5104"/>
                <a:gd name="T15" fmla="*/ 5814 h 5943"/>
                <a:gd name="T16" fmla="*/ 5001 w 5104"/>
                <a:gd name="T17" fmla="*/ 375 h 5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4" h="5943">
                  <a:moveTo>
                    <a:pt x="5001" y="375"/>
                  </a:moveTo>
                  <a:cubicBezTo>
                    <a:pt x="5104" y="210"/>
                    <a:pt x="4980" y="0"/>
                    <a:pt x="4779" y="0"/>
                  </a:cubicBezTo>
                  <a:lnTo>
                    <a:pt x="2943" y="1"/>
                  </a:lnTo>
                  <a:cubicBezTo>
                    <a:pt x="2826" y="1"/>
                    <a:pt x="2717" y="59"/>
                    <a:pt x="2654" y="154"/>
                  </a:cubicBezTo>
                  <a:lnTo>
                    <a:pt x="146" y="2977"/>
                  </a:lnTo>
                  <a:cubicBezTo>
                    <a:pt x="51" y="3123"/>
                    <a:pt x="0" y="3294"/>
                    <a:pt x="0" y="3469"/>
                  </a:cubicBezTo>
                  <a:lnTo>
                    <a:pt x="0" y="5731"/>
                  </a:lnTo>
                  <a:cubicBezTo>
                    <a:pt x="0" y="5883"/>
                    <a:pt x="191" y="5943"/>
                    <a:pt x="290" y="5814"/>
                  </a:cubicBezTo>
                  <a:lnTo>
                    <a:pt x="5001" y="37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5973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B84E5AE-6F6C-4022-9E42-E2929D68ADB0}"/>
              </a:ext>
            </a:extLst>
          </p:cNvPr>
          <p:cNvSpPr>
            <a:spLocks noGrp="1"/>
          </p:cNvSpPr>
          <p:nvPr>
            <p:ph type="title"/>
          </p:nvPr>
        </p:nvSpPr>
        <p:spPr>
          <a:xfrm>
            <a:off x="1098176" y="983694"/>
            <a:ext cx="9991166" cy="1114052"/>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4871FB1-F75C-46F8-9702-34BD01535E92}"/>
              </a:ext>
            </a:extLst>
          </p:cNvPr>
          <p:cNvSpPr>
            <a:spLocks noGrp="1"/>
          </p:cNvSpPr>
          <p:nvPr>
            <p:ph type="body" idx="1"/>
          </p:nvPr>
        </p:nvSpPr>
        <p:spPr>
          <a:xfrm>
            <a:off x="1098176" y="2460812"/>
            <a:ext cx="9991166" cy="371615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F37F4D41-9F54-468C-8BEE-140F67842896}"/>
              </a:ext>
            </a:extLst>
          </p:cNvPr>
          <p:cNvSpPr>
            <a:spLocks noGrp="1"/>
          </p:cNvSpPr>
          <p:nvPr>
            <p:ph type="dt" sz="half" idx="2"/>
          </p:nvPr>
        </p:nvSpPr>
        <p:spPr>
          <a:xfrm>
            <a:off x="5254314" y="6351493"/>
            <a:ext cx="1689847" cy="217581"/>
          </a:xfrm>
          <a:prstGeom prst="rect">
            <a:avLst/>
          </a:prstGeom>
        </p:spPr>
        <p:txBody>
          <a:bodyPr vert="horz" lIns="0" tIns="0" rIns="0" bIns="0" rtlCol="0" anchor="ctr">
            <a:noAutofit/>
          </a:bodyPr>
          <a:lstStyle>
            <a:lvl1pPr algn="ctr">
              <a:defRPr sz="900">
                <a:solidFill>
                  <a:schemeClr val="tx2"/>
                </a:solidFill>
              </a:defRPr>
            </a:lvl1pPr>
          </a:lstStyle>
          <a:p>
            <a:fld id="{ECE98623-C3A1-423D-9AA3-4423A6FD32EB}" type="datetime1">
              <a:rPr lang="fi-FI" smtClean="0"/>
              <a:t>4.4.2023</a:t>
            </a:fld>
            <a:endParaRPr lang="fi-FI" dirty="0"/>
          </a:p>
        </p:txBody>
      </p:sp>
      <p:sp>
        <p:nvSpPr>
          <p:cNvPr id="5" name="Alatunnisteen paikkamerkki 4">
            <a:extLst>
              <a:ext uri="{FF2B5EF4-FFF2-40B4-BE49-F238E27FC236}">
                <a16:creationId xmlns:a16="http://schemas.microsoft.com/office/drawing/2014/main" id="{70BECDF3-5A89-4EDD-93D3-4237101FCC3C}"/>
              </a:ext>
            </a:extLst>
          </p:cNvPr>
          <p:cNvSpPr>
            <a:spLocks noGrp="1"/>
          </p:cNvSpPr>
          <p:nvPr>
            <p:ph type="ftr" sz="quarter" idx="3"/>
          </p:nvPr>
        </p:nvSpPr>
        <p:spPr>
          <a:xfrm>
            <a:off x="6974542" y="6351493"/>
            <a:ext cx="4114800" cy="217581"/>
          </a:xfrm>
          <a:prstGeom prst="rect">
            <a:avLst/>
          </a:prstGeom>
        </p:spPr>
        <p:txBody>
          <a:bodyPr vert="horz" lIns="0" tIns="0" rIns="0" bIns="0" rtlCol="0" anchor="ctr">
            <a:noAutofit/>
          </a:bodyPr>
          <a:lstStyle>
            <a:lvl1pPr algn="ctr">
              <a:defRPr sz="90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D60297F5-11F4-4975-A333-458D58D52F0E}"/>
              </a:ext>
            </a:extLst>
          </p:cNvPr>
          <p:cNvSpPr>
            <a:spLocks noGrp="1"/>
          </p:cNvSpPr>
          <p:nvPr>
            <p:ph type="sldNum" sz="quarter" idx="4"/>
          </p:nvPr>
        </p:nvSpPr>
        <p:spPr>
          <a:xfrm>
            <a:off x="11136559" y="6351493"/>
            <a:ext cx="710299" cy="217581"/>
          </a:xfrm>
          <a:prstGeom prst="rect">
            <a:avLst/>
          </a:prstGeom>
        </p:spPr>
        <p:txBody>
          <a:bodyPr vert="horz" lIns="0" tIns="0" rIns="0" bIns="0" rtlCol="0" anchor="ctr">
            <a:noAutofit/>
          </a:bodyPr>
          <a:lstStyle>
            <a:lvl1pPr algn="r">
              <a:defRPr sz="900">
                <a:solidFill>
                  <a:schemeClr val="tx2"/>
                </a:solidFill>
              </a:defRPr>
            </a:lvl1pPr>
          </a:lstStyle>
          <a:p>
            <a:fld id="{BCF0A276-16AC-415C-9B55-D9215934A45F}" type="slidenum">
              <a:rPr lang="fi-FI" smtClean="0"/>
              <a:pPr/>
              <a:t>‹#›</a:t>
            </a:fld>
            <a:endParaRPr lang="fi-FI" dirty="0"/>
          </a:p>
        </p:txBody>
      </p:sp>
      <p:pic>
        <p:nvPicPr>
          <p:cNvPr id="10" name="Kuva 9">
            <a:extLst>
              <a:ext uri="{FF2B5EF4-FFF2-40B4-BE49-F238E27FC236}">
                <a16:creationId xmlns:a16="http://schemas.microsoft.com/office/drawing/2014/main" id="{A2B8E4E1-11A1-4C80-81C3-6E41CB9CD92F}"/>
              </a:ext>
              <a:ext uri="{C183D7F6-B498-43B3-948B-1728B52AA6E4}">
                <adec:decorative xmlns:adec="http://schemas.microsoft.com/office/drawing/2017/decorative" val="1"/>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285643" y="6284563"/>
            <a:ext cx="1438569" cy="262183"/>
          </a:xfrm>
          <a:prstGeom prst="rect">
            <a:avLst/>
          </a:prstGeom>
        </p:spPr>
      </p:pic>
    </p:spTree>
    <p:extLst>
      <p:ext uri="{BB962C8B-B14F-4D97-AF65-F5344CB8AC3E}">
        <p14:creationId xmlns:p14="http://schemas.microsoft.com/office/powerpoint/2010/main" val="12716318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89" r:id="rId7"/>
    <p:sldLayoutId id="2147483688" r:id="rId8"/>
    <p:sldLayoutId id="2147483664" r:id="rId9"/>
    <p:sldLayoutId id="2147483665" r:id="rId10"/>
    <p:sldLayoutId id="2147483666" r:id="rId11"/>
    <p:sldLayoutId id="2147483667" r:id="rId12"/>
    <p:sldLayoutId id="2147483650" r:id="rId13"/>
    <p:sldLayoutId id="2147483675" r:id="rId14"/>
    <p:sldLayoutId id="2147483676" r:id="rId15"/>
    <p:sldLayoutId id="2147483673" r:id="rId16"/>
    <p:sldLayoutId id="2147483674" r:id="rId17"/>
    <p:sldLayoutId id="2147483654" r:id="rId18"/>
    <p:sldLayoutId id="2147483655" r:id="rId19"/>
    <p:sldLayoutId id="2147483677" r:id="rId20"/>
    <p:sldLayoutId id="2147483678" r:id="rId21"/>
    <p:sldLayoutId id="2147483679" r:id="rId22"/>
    <p:sldLayoutId id="2147483680" r:id="rId23"/>
    <p:sldLayoutId id="2147483681" r:id="rId24"/>
    <p:sldLayoutId id="2147483682" r:id="rId25"/>
    <p:sldLayoutId id="2147483683" r:id="rId26"/>
    <p:sldLayoutId id="2147483671" r:id="rId27"/>
    <p:sldLayoutId id="2147483669" r:id="rId28"/>
    <p:sldLayoutId id="2147483670" r:id="rId29"/>
    <p:sldLayoutId id="2147483672" r:id="rId30"/>
    <p:sldLayoutId id="2147483684" r:id="rId31"/>
    <p:sldLayoutId id="2147483685" r:id="rId32"/>
    <p:sldLayoutId id="2147483686" r:id="rId33"/>
    <p:sldLayoutId id="2147483687" r:id="rId34"/>
    <p:sldLayoutId id="2147483691" r:id="rId35"/>
    <p:sldLayoutId id="2147483692" r:id="rId36"/>
  </p:sldLayoutIdLst>
  <p:hf hdr="0" ftr="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269875" indent="-269875" algn="l" defTabSz="914400" rtl="0" eaLnBrk="1" latinLnBrk="0" hangingPunct="1">
        <a:lnSpc>
          <a:spcPct val="100000"/>
        </a:lnSpc>
        <a:spcBef>
          <a:spcPts val="1800"/>
        </a:spcBef>
        <a:buFont typeface="Arial" panose="020B0604020202020204" pitchFamily="34" charset="0"/>
        <a:buChar char="•"/>
        <a:defRPr sz="2900" kern="1200">
          <a:solidFill>
            <a:schemeClr val="tx2"/>
          </a:solidFill>
          <a:latin typeface="+mn-lt"/>
          <a:ea typeface="+mn-ea"/>
          <a:cs typeface="+mn-cs"/>
        </a:defRPr>
      </a:lvl1pPr>
      <a:lvl2pPr marL="269875" indent="-269875" algn="l" defTabSz="914400" rtl="0" eaLnBrk="1" latinLnBrk="0" hangingPunct="1">
        <a:lnSpc>
          <a:spcPct val="100000"/>
        </a:lnSpc>
        <a:spcBef>
          <a:spcPts val="900"/>
        </a:spcBef>
        <a:buFont typeface="Arial" panose="020B0604020202020204" pitchFamily="34" charset="0"/>
        <a:buChar char="•"/>
        <a:defRPr sz="1800" kern="1200">
          <a:solidFill>
            <a:schemeClr val="tx2"/>
          </a:solidFill>
          <a:latin typeface="+mn-lt"/>
          <a:ea typeface="+mn-ea"/>
          <a:cs typeface="+mn-cs"/>
        </a:defRPr>
      </a:lvl2pPr>
      <a:lvl3pPr marL="180975" indent="-180975"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3pPr>
      <a:lvl4pPr marL="357188" indent="-17621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4pPr>
      <a:lvl5pPr marL="539750" indent="-182563"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kkv.fi/kuluttaja-asiat/markkinointi-alennukset-ja-hinnan-ilmoittaminen/suoramarkkinointi/suoramarkkinoinnin-ja-puhelinmyynnin-kieltaminen/"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In7QtYAUYQ" TargetMode="External"/><Relationship Id="rId2" Type="http://schemas.openxmlformats.org/officeDocument/2006/relationships/slideLayout" Target="../slideLayouts/slideLayout13.xml"/><Relationship Id="rId1" Type="http://schemas.openxmlformats.org/officeDocument/2006/relationships/video" Target="https://www.youtube.com/embed/4In7QtYAUYQ?feature=oembed" TargetMode="Externa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3tW8Z0dyZck" TargetMode="External"/><Relationship Id="rId2" Type="http://schemas.openxmlformats.org/officeDocument/2006/relationships/slideLayout" Target="../slideLayouts/slideLayout13.xml"/><Relationship Id="rId1" Type="http://schemas.openxmlformats.org/officeDocument/2006/relationships/video" Target="https://www.youtube.com/embed/3tW8Z0dyZck?feature=oembed"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video" Target="https://www.youtube.com/embed/O2lR3FX5d6I?feature=oembed" TargetMode="External"/><Relationship Id="rId5" Type="http://schemas.openxmlformats.org/officeDocument/2006/relationships/hyperlink" Target="https://youtu.be/O2lR3FX5d6I" TargetMode="External"/><Relationship Id="rId4" Type="http://schemas.openxmlformats.org/officeDocument/2006/relationships/hyperlink" Target="https://www.youtube.com/watch?v=O2lR3FX5d6I"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kuluttajansuoja-apuri.fi/" TargetMode="Externa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hyperlink" Target="https://reklamaatioapuri.fi/"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kuluttajaneuvonta.fi/"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hyperlink" Target="http://www.facebook.com/kuluttajaneuvonta.fi"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kkv.fi/" TargetMode="Externa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6rHUSuHPUNI" TargetMode="External"/><Relationship Id="rId2" Type="http://schemas.openxmlformats.org/officeDocument/2006/relationships/slideLayout" Target="../slideLayouts/slideLayout13.xml"/><Relationship Id="rId1" Type="http://schemas.openxmlformats.org/officeDocument/2006/relationships/video" Target="https://www.youtube.com/embed/6rHUSuHPUNI?feature=oembed"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06997B-B6D5-4F07-ABC1-0F4AAE4AFA6C}"/>
              </a:ext>
            </a:extLst>
          </p:cNvPr>
          <p:cNvSpPr txBox="1">
            <a:spLocks noGrp="1"/>
          </p:cNvSpPr>
          <p:nvPr>
            <p:ph type="ctrTitle"/>
          </p:nvPr>
        </p:nvSpPr>
        <p:spPr>
          <a:xfrm>
            <a:off x="1112520" y="1959428"/>
            <a:ext cx="6484034" cy="2285497"/>
          </a:xfrm>
        </p:spPr>
        <p:txBody>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lvl="0"/>
            <a:r>
              <a:rPr lang="fi-FI" sz="6600" noProof="0" dirty="0">
                <a:solidFill>
                  <a:schemeClr val="bg1"/>
                </a:solidFill>
              </a:rPr>
              <a:t>Ikäihmisten </a:t>
            </a:r>
            <a:br>
              <a:rPr lang="fi-FI" sz="6600" noProof="0" dirty="0">
                <a:solidFill>
                  <a:schemeClr val="bg1"/>
                </a:solidFill>
              </a:rPr>
            </a:br>
            <a:r>
              <a:rPr lang="fi-FI" sz="6600" noProof="0" dirty="0">
                <a:solidFill>
                  <a:schemeClr val="bg1"/>
                </a:solidFill>
              </a:rPr>
              <a:t>kuluttajataidot</a:t>
            </a:r>
          </a:p>
        </p:txBody>
      </p:sp>
      <p:pic>
        <p:nvPicPr>
          <p:cNvPr id="4" name="Kuvan paikkamerkki 3">
            <a:extLst>
              <a:ext uri="{FF2B5EF4-FFF2-40B4-BE49-F238E27FC236}">
                <a16:creationId xmlns:a16="http://schemas.microsoft.com/office/drawing/2014/main" id="{792BFB81-8AD9-455E-8400-6EECF19CD10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3"/>
          <a:stretch/>
        </p:blipFill>
        <p:spPr>
          <a:xfrm>
            <a:off x="7684476" y="-11723"/>
            <a:ext cx="4507524" cy="6875586"/>
          </a:xfrm>
        </p:spPr>
      </p:pic>
    </p:spTree>
    <p:extLst>
      <p:ext uri="{BB962C8B-B14F-4D97-AF65-F5344CB8AC3E}">
        <p14:creationId xmlns:p14="http://schemas.microsoft.com/office/powerpoint/2010/main" val="390678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8F48C8-06E9-4143-AB90-1A6C5A948752}"/>
              </a:ext>
            </a:extLst>
          </p:cNvPr>
          <p:cNvSpPr>
            <a:spLocks noGrp="1"/>
          </p:cNvSpPr>
          <p:nvPr>
            <p:ph type="title"/>
          </p:nvPr>
        </p:nvSpPr>
        <p:spPr>
          <a:xfrm>
            <a:off x="1098176" y="397029"/>
            <a:ext cx="9991166" cy="568015"/>
          </a:xfrm>
        </p:spPr>
        <p:txBody>
          <a:bodyPr/>
          <a:lstStyle/>
          <a:p>
            <a:r>
              <a:rPr lang="fi-FI" dirty="0"/>
              <a:t>Tavaran palauttamisen periaatteet</a:t>
            </a:r>
          </a:p>
        </p:txBody>
      </p:sp>
      <p:sp>
        <p:nvSpPr>
          <p:cNvPr id="3" name="Sisällön paikkamerkki 2">
            <a:extLst>
              <a:ext uri="{FF2B5EF4-FFF2-40B4-BE49-F238E27FC236}">
                <a16:creationId xmlns:a16="http://schemas.microsoft.com/office/drawing/2014/main" id="{7C277D63-2179-4D1A-BEB6-7F1550C38DE6}"/>
              </a:ext>
            </a:extLst>
          </p:cNvPr>
          <p:cNvSpPr>
            <a:spLocks noGrp="1"/>
          </p:cNvSpPr>
          <p:nvPr>
            <p:ph idx="1"/>
          </p:nvPr>
        </p:nvSpPr>
        <p:spPr>
          <a:xfrm>
            <a:off x="1098176" y="1255467"/>
            <a:ext cx="4663716" cy="4749548"/>
          </a:xfrm>
          <a:ln w="3175">
            <a:noFill/>
          </a:ln>
        </p:spPr>
        <p:txBody>
          <a:bodyPr/>
          <a:lstStyle/>
          <a:p>
            <a:pPr marL="288000" indent="0">
              <a:buNone/>
            </a:pPr>
            <a:r>
              <a:rPr lang="fi-FI" sz="2400" b="1" dirty="0"/>
              <a:t>Kun kyseessä</a:t>
            </a:r>
            <a:r>
              <a:rPr lang="fi-FI" sz="2400" dirty="0"/>
              <a:t> </a:t>
            </a:r>
            <a:r>
              <a:rPr lang="fi-FI" sz="2400" b="1" dirty="0"/>
              <a:t>kivijalkamyymälä</a:t>
            </a:r>
          </a:p>
          <a:p>
            <a:pPr marL="288000" lvl="1" indent="0">
              <a:buNone/>
            </a:pPr>
            <a:endParaRPr lang="fi-FI" sz="600" dirty="0"/>
          </a:p>
          <a:p>
            <a:pPr marL="288000" lvl="1" indent="0">
              <a:buNone/>
            </a:pPr>
            <a:r>
              <a:rPr lang="fi-FI" sz="2000" dirty="0"/>
              <a:t>Ostoksen voi vaihtaa tai palauttaa </a:t>
            </a:r>
            <a:br>
              <a:rPr lang="fi-FI" sz="2000" dirty="0"/>
            </a:br>
            <a:r>
              <a:rPr lang="fi-FI" sz="2000" dirty="0"/>
              <a:t>vain silloin, jos:</a:t>
            </a:r>
          </a:p>
          <a:p>
            <a:pPr marL="360000" lvl="1" indent="-285750"/>
            <a:r>
              <a:rPr lang="fi-FI" sz="2000" dirty="0"/>
              <a:t>Yritys on myöntänyt tuotteelle vaihto- ja palautusoikeuden.</a:t>
            </a:r>
          </a:p>
          <a:p>
            <a:pPr marL="360000" lvl="1" indent="-285750"/>
            <a:r>
              <a:rPr lang="fi-FI" sz="2000" dirty="0"/>
              <a:t>Tällaisen oikeuden myöntäminen on liikkeelle vapaaehtoista.</a:t>
            </a:r>
          </a:p>
          <a:p>
            <a:pPr marL="360000" lvl="1" indent="-285750"/>
            <a:r>
              <a:rPr lang="fi-FI" sz="2000" dirty="0"/>
              <a:t>Kauppa voi vaatia myös esittämään kuitin silloin, kun tuotteen ostajalle on annettu oikeus vaihtoon tai palautukseen.</a:t>
            </a:r>
          </a:p>
          <a:p>
            <a:pPr marL="288000" lvl="1" indent="0">
              <a:buFont typeface="Arial Black" panose="020B0A04020102020204" pitchFamily="34" charset="0"/>
              <a:buNone/>
            </a:pPr>
            <a:endParaRPr lang="fi-FI" sz="600" dirty="0"/>
          </a:p>
        </p:txBody>
      </p:sp>
      <p:sp>
        <p:nvSpPr>
          <p:cNvPr id="6" name="Sisällön paikkamerkki 5">
            <a:extLst>
              <a:ext uri="{FF2B5EF4-FFF2-40B4-BE49-F238E27FC236}">
                <a16:creationId xmlns:a16="http://schemas.microsoft.com/office/drawing/2014/main" id="{C87C1965-61A6-48EC-9424-0637C4D7EC25}"/>
              </a:ext>
            </a:extLst>
          </p:cNvPr>
          <p:cNvSpPr>
            <a:spLocks noGrp="1"/>
          </p:cNvSpPr>
          <p:nvPr>
            <p:ph idx="13"/>
          </p:nvPr>
        </p:nvSpPr>
        <p:spPr>
          <a:xfrm>
            <a:off x="6426314" y="1255467"/>
            <a:ext cx="4663716" cy="3716151"/>
          </a:xfrm>
          <a:ln w="3175">
            <a:solidFill>
              <a:schemeClr val="bg1"/>
            </a:solidFill>
          </a:ln>
        </p:spPr>
        <p:txBody>
          <a:bodyPr/>
          <a:lstStyle/>
          <a:p>
            <a:pPr marL="216000" indent="0">
              <a:buNone/>
            </a:pPr>
            <a:r>
              <a:rPr lang="fi-FI" sz="2400" b="1" dirty="0"/>
              <a:t>Kun kyseessä kotimyynti tai etämyynti </a:t>
            </a:r>
            <a:r>
              <a:rPr lang="fi-FI" sz="2400" dirty="0"/>
              <a:t>(verkkokauppa, postimyynti, puhelinmyynti</a:t>
            </a:r>
            <a:r>
              <a:rPr lang="fi-FI" dirty="0"/>
              <a:t>)</a:t>
            </a:r>
          </a:p>
          <a:p>
            <a:pPr marL="360000" indent="-285750"/>
            <a:r>
              <a:rPr lang="fi-FI" sz="2000" dirty="0"/>
              <a:t>Ostoksilla on yleensä 14 päivän peruuttamisoikeus</a:t>
            </a:r>
          </a:p>
          <a:p>
            <a:pPr marL="360000" indent="-285750"/>
            <a:r>
              <a:rPr lang="fi-FI" sz="2000" dirty="0"/>
              <a:t>Peruuttamisoikeuteen on kuitenkin tiettyjä poikkeuksia, jotka on määritelty laissa; yritys ei saa rajoittaa peruuttamisoikeutta millään muulla kuin laista löytyvällä perusteella.</a:t>
            </a:r>
          </a:p>
          <a:p>
            <a:pPr marL="360000" indent="-285750"/>
            <a:r>
              <a:rPr lang="fi-FI" sz="2000" dirty="0"/>
              <a:t>Peruuttamisesta on ilmoitettava myyjälle.</a:t>
            </a:r>
          </a:p>
        </p:txBody>
      </p:sp>
      <p:sp>
        <p:nvSpPr>
          <p:cNvPr id="4" name="Päivämäärän paikkamerkki 3">
            <a:extLst>
              <a:ext uri="{FF2B5EF4-FFF2-40B4-BE49-F238E27FC236}">
                <a16:creationId xmlns:a16="http://schemas.microsoft.com/office/drawing/2014/main" id="{20773C68-B421-42A1-AE68-2D4A79AE491E}"/>
              </a:ext>
            </a:extLst>
          </p:cNvPr>
          <p:cNvSpPr>
            <a:spLocks noGrp="1"/>
          </p:cNvSpPr>
          <p:nvPr>
            <p:ph type="dt" sz="half" idx="10"/>
          </p:nvPr>
        </p:nvSpPr>
        <p:spPr/>
        <p:txBody>
          <a:bodyPr/>
          <a:lstStyle/>
          <a:p>
            <a:fld id="{C2275D2C-C176-4796-B1E3-54D56AB4A78A}" type="datetime1">
              <a:rPr lang="fi-FI" smtClean="0"/>
              <a:pPr/>
              <a:t>4.4.2023</a:t>
            </a:fld>
            <a:endParaRPr lang="fi-FI"/>
          </a:p>
        </p:txBody>
      </p:sp>
      <p:sp>
        <p:nvSpPr>
          <p:cNvPr id="5" name="Dian numeron paikkamerkki 4">
            <a:extLst>
              <a:ext uri="{FF2B5EF4-FFF2-40B4-BE49-F238E27FC236}">
                <a16:creationId xmlns:a16="http://schemas.microsoft.com/office/drawing/2014/main" id="{6FF299F6-DC06-4EFA-A26A-1A0A8F24226A}"/>
              </a:ext>
            </a:extLst>
          </p:cNvPr>
          <p:cNvSpPr>
            <a:spLocks noGrp="1"/>
          </p:cNvSpPr>
          <p:nvPr>
            <p:ph type="sldNum" sz="quarter" idx="12"/>
          </p:nvPr>
        </p:nvSpPr>
        <p:spPr/>
        <p:txBody>
          <a:bodyPr/>
          <a:lstStyle/>
          <a:p>
            <a:fld id="{BCF0A276-16AC-415C-9B55-D9215934A45F}" type="slidenum">
              <a:rPr lang="fi-FI" smtClean="0"/>
              <a:pPr/>
              <a:t>10</a:t>
            </a:fld>
            <a:endParaRPr lang="fi-FI"/>
          </a:p>
        </p:txBody>
      </p:sp>
    </p:spTree>
    <p:extLst>
      <p:ext uri="{BB962C8B-B14F-4D97-AF65-F5344CB8AC3E}">
        <p14:creationId xmlns:p14="http://schemas.microsoft.com/office/powerpoint/2010/main" val="299247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a:xfrm>
            <a:off x="1323537" y="1253978"/>
            <a:ext cx="9555480" cy="2521386"/>
          </a:xfrm>
        </p:spPr>
        <p:txBody>
          <a:bodyPr/>
          <a:lstStyle/>
          <a:p>
            <a:r>
              <a:rPr lang="fi-FI" dirty="0"/>
              <a:t>Kotimyynti</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11</a:t>
            </a:fld>
            <a:endParaRPr lang="fi-FI"/>
          </a:p>
        </p:txBody>
      </p:sp>
    </p:spTree>
    <p:extLst>
      <p:ext uri="{BB962C8B-B14F-4D97-AF65-F5344CB8AC3E}">
        <p14:creationId xmlns:p14="http://schemas.microsoft.com/office/powerpoint/2010/main" val="367036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FBAD6-1D0A-4AED-8111-9BBA07EE4A92}"/>
              </a:ext>
            </a:extLst>
          </p:cNvPr>
          <p:cNvSpPr>
            <a:spLocks noGrp="1"/>
          </p:cNvSpPr>
          <p:nvPr>
            <p:ph type="title"/>
          </p:nvPr>
        </p:nvSpPr>
        <p:spPr>
          <a:xfrm>
            <a:off x="1098176" y="2020388"/>
            <a:ext cx="6434738" cy="2307771"/>
          </a:xfrm>
        </p:spPr>
        <p:txBody>
          <a:bodyPr/>
          <a:lstStyle/>
          <a:p>
            <a:r>
              <a:rPr lang="fi-FI" dirty="0"/>
              <a:t>Viime vuosina ollut ongelmia aggressiivisten kotimyyjien kanssa etenkin erilaisten remonttipalveluiden yhteydessä</a:t>
            </a:r>
          </a:p>
        </p:txBody>
      </p:sp>
      <p:sp>
        <p:nvSpPr>
          <p:cNvPr id="11" name="Päivämäärän paikkamerkki 10">
            <a:extLst>
              <a:ext uri="{FF2B5EF4-FFF2-40B4-BE49-F238E27FC236}">
                <a16:creationId xmlns:a16="http://schemas.microsoft.com/office/drawing/2014/main" id="{AF03CD1B-B5B3-4816-BF3D-2C5B7F67B57C}"/>
              </a:ext>
            </a:extLst>
          </p:cNvPr>
          <p:cNvSpPr>
            <a:spLocks noGrp="1"/>
          </p:cNvSpPr>
          <p:nvPr>
            <p:ph type="dt" sz="half" idx="10"/>
          </p:nvPr>
        </p:nvSpPr>
        <p:spPr/>
        <p:txBody>
          <a:bodyPr/>
          <a:lstStyle/>
          <a:p>
            <a:fld id="{611AB954-2280-4DE9-985E-3F87F8902586}" type="datetime1">
              <a:rPr lang="fi-FI" smtClean="0"/>
              <a:t>4.4.2023</a:t>
            </a:fld>
            <a:endParaRPr lang="fi-FI"/>
          </a:p>
        </p:txBody>
      </p:sp>
      <p:sp>
        <p:nvSpPr>
          <p:cNvPr id="12" name="Dian numeron paikkamerkki 11">
            <a:extLst>
              <a:ext uri="{FF2B5EF4-FFF2-40B4-BE49-F238E27FC236}">
                <a16:creationId xmlns:a16="http://schemas.microsoft.com/office/drawing/2014/main" id="{F42EDBDC-E52A-4259-9F7E-7E483397E6EF}"/>
              </a:ext>
            </a:extLst>
          </p:cNvPr>
          <p:cNvSpPr>
            <a:spLocks noGrp="1"/>
          </p:cNvSpPr>
          <p:nvPr>
            <p:ph type="sldNum" sz="quarter" idx="12"/>
          </p:nvPr>
        </p:nvSpPr>
        <p:spPr/>
        <p:txBody>
          <a:bodyPr/>
          <a:lstStyle/>
          <a:p>
            <a:fld id="{BCF0A276-16AC-415C-9B55-D9215934A45F}" type="slidenum">
              <a:rPr lang="fi-FI" smtClean="0"/>
              <a:t>12</a:t>
            </a:fld>
            <a:endParaRPr lang="fi-FI"/>
          </a:p>
        </p:txBody>
      </p:sp>
      <p:grpSp>
        <p:nvGrpSpPr>
          <p:cNvPr id="6" name="Gruppieren 10">
            <a:extLst>
              <a:ext uri="{FF2B5EF4-FFF2-40B4-BE49-F238E27FC236}">
                <a16:creationId xmlns:a16="http://schemas.microsoft.com/office/drawing/2014/main" id="{BD4CEEA6-1CC7-4E4B-AC1C-C4851B074B55}"/>
              </a:ext>
              <a:ext uri="{C183D7F6-B498-43B3-948B-1728B52AA6E4}">
                <adec:decorative xmlns:adec="http://schemas.microsoft.com/office/drawing/2017/decorative" val="1"/>
              </a:ext>
            </a:extLst>
          </p:cNvPr>
          <p:cNvGrpSpPr/>
          <p:nvPr/>
        </p:nvGrpSpPr>
        <p:grpSpPr>
          <a:xfrm>
            <a:off x="8146188" y="632808"/>
            <a:ext cx="2990371" cy="5592383"/>
            <a:chOff x="1361068" y="4489732"/>
            <a:chExt cx="1024586" cy="1916109"/>
          </a:xfrm>
        </p:grpSpPr>
        <p:pic>
          <p:nvPicPr>
            <p:cNvPr id="7" name="Picture 15" descr="A screen shot of a computer&#10;&#10;Description automatically generated">
              <a:extLst>
                <a:ext uri="{FF2B5EF4-FFF2-40B4-BE49-F238E27FC236}">
                  <a16:creationId xmlns:a16="http://schemas.microsoft.com/office/drawing/2014/main" id="{8B3AA632-1318-443F-965C-CC108E3D6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068" y="4489732"/>
              <a:ext cx="1024586" cy="1916109"/>
            </a:xfrm>
            <a:prstGeom prst="rect">
              <a:avLst/>
            </a:prstGeom>
          </p:spPr>
        </p:pic>
        <p:sp>
          <p:nvSpPr>
            <p:cNvPr id="9" name="Picture Placeholder 17">
              <a:extLst>
                <a:ext uri="{FF2B5EF4-FFF2-40B4-BE49-F238E27FC236}">
                  <a16:creationId xmlns:a16="http://schemas.microsoft.com/office/drawing/2014/main" id="{0930FFD6-7856-40B8-AC91-062836466314}"/>
                </a:ext>
              </a:extLst>
            </p:cNvPr>
            <p:cNvSpPr txBox="1">
              <a:spLocks/>
            </p:cNvSpPr>
            <p:nvPr/>
          </p:nvSpPr>
          <p:spPr bwMode="gray">
            <a:xfrm>
              <a:off x="1461456" y="4562476"/>
              <a:ext cx="810120" cy="1762124"/>
            </a:xfrm>
            <a:custGeom>
              <a:avLst/>
              <a:gdLst>
                <a:gd name="connsiteX0" fmla="*/ 219387 w 2231231"/>
                <a:gd name="connsiteY0" fmla="*/ 40 h 4833612"/>
                <a:gd name="connsiteX1" fmla="*/ 223489 w 2231231"/>
                <a:gd name="connsiteY1" fmla="*/ 207 h 4833612"/>
                <a:gd name="connsiteX2" fmla="*/ 520254 w 2231231"/>
                <a:gd name="connsiteY2" fmla="*/ 207 h 4833612"/>
                <a:gd name="connsiteX3" fmla="*/ 545900 w 2231231"/>
                <a:gd name="connsiteY3" fmla="*/ 11198 h 4833612"/>
                <a:gd name="connsiteX4" fmla="*/ 553228 w 2231231"/>
                <a:gd name="connsiteY4" fmla="*/ 29517 h 4833612"/>
                <a:gd name="connsiteX5" fmla="*/ 553228 w 2231231"/>
                <a:gd name="connsiteY5" fmla="*/ 58827 h 4833612"/>
                <a:gd name="connsiteX6" fmla="*/ 589866 w 2231231"/>
                <a:gd name="connsiteY6" fmla="*/ 128439 h 4833612"/>
                <a:gd name="connsiteX7" fmla="*/ 659477 w 2231231"/>
                <a:gd name="connsiteY7" fmla="*/ 161412 h 4833612"/>
                <a:gd name="connsiteX8" fmla="*/ 1571754 w 2231231"/>
                <a:gd name="connsiteY8" fmla="*/ 161412 h 4833612"/>
                <a:gd name="connsiteX9" fmla="*/ 1637702 w 2231231"/>
                <a:gd name="connsiteY9" fmla="*/ 121111 h 4833612"/>
                <a:gd name="connsiteX10" fmla="*/ 1667012 w 2231231"/>
                <a:gd name="connsiteY10" fmla="*/ 25853 h 4833612"/>
                <a:gd name="connsiteX11" fmla="*/ 1678003 w 2231231"/>
                <a:gd name="connsiteY11" fmla="*/ 7534 h 4833612"/>
                <a:gd name="connsiteX12" fmla="*/ 1699986 w 2231231"/>
                <a:gd name="connsiteY12" fmla="*/ 207 h 4833612"/>
                <a:gd name="connsiteX13" fmla="*/ 1985759 w 2231231"/>
                <a:gd name="connsiteY13" fmla="*/ 207 h 4833612"/>
                <a:gd name="connsiteX14" fmla="*/ 2168947 w 2231231"/>
                <a:gd name="connsiteY14" fmla="*/ 69818 h 4833612"/>
                <a:gd name="connsiteX15" fmla="*/ 2231231 w 2231231"/>
                <a:gd name="connsiteY15" fmla="*/ 227360 h 4833612"/>
                <a:gd name="connsiteX16" fmla="*/ 2231231 w 2231231"/>
                <a:gd name="connsiteY16" fmla="*/ 4612883 h 4833612"/>
                <a:gd name="connsiteX17" fmla="*/ 2183602 w 2231231"/>
                <a:gd name="connsiteY17" fmla="*/ 4759434 h 4833612"/>
                <a:gd name="connsiteX18" fmla="*/ 2044379 w 2231231"/>
                <a:gd name="connsiteY18" fmla="*/ 4832709 h 4833612"/>
                <a:gd name="connsiteX19" fmla="*/ 1674339 w 2231231"/>
                <a:gd name="connsiteY19" fmla="*/ 4832709 h 4833612"/>
                <a:gd name="connsiteX20" fmla="*/ 227153 w 2231231"/>
                <a:gd name="connsiteY20" fmla="*/ 4832709 h 4833612"/>
                <a:gd name="connsiteX21" fmla="*/ 51293 w 2231231"/>
                <a:gd name="connsiteY21" fmla="*/ 4766761 h 4833612"/>
                <a:gd name="connsiteX22" fmla="*/ 0 w 2231231"/>
                <a:gd name="connsiteY22" fmla="*/ 4612883 h 4833612"/>
                <a:gd name="connsiteX23" fmla="*/ 0 w 2231231"/>
                <a:gd name="connsiteY23" fmla="*/ 209041 h 4833612"/>
                <a:gd name="connsiteX24" fmla="*/ 65948 w 2231231"/>
                <a:gd name="connsiteY24" fmla="*/ 58827 h 4833612"/>
                <a:gd name="connsiteX25" fmla="*/ 219387 w 2231231"/>
                <a:gd name="connsiteY25" fmla="*/ 40 h 483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31231" h="4833612">
                  <a:moveTo>
                    <a:pt x="219387" y="40"/>
                  </a:moveTo>
                  <a:cubicBezTo>
                    <a:pt x="222044" y="100"/>
                    <a:pt x="223489" y="207"/>
                    <a:pt x="223489" y="207"/>
                  </a:cubicBezTo>
                  <a:lnTo>
                    <a:pt x="520254" y="207"/>
                  </a:lnTo>
                  <a:cubicBezTo>
                    <a:pt x="520254" y="207"/>
                    <a:pt x="532925" y="-1777"/>
                    <a:pt x="545900" y="11198"/>
                  </a:cubicBezTo>
                  <a:cubicBezTo>
                    <a:pt x="553228" y="18526"/>
                    <a:pt x="553228" y="29517"/>
                    <a:pt x="553228" y="29517"/>
                  </a:cubicBezTo>
                  <a:lnTo>
                    <a:pt x="553228" y="58827"/>
                  </a:lnTo>
                  <a:cubicBezTo>
                    <a:pt x="553228" y="58827"/>
                    <a:pt x="559487" y="102029"/>
                    <a:pt x="589866" y="128439"/>
                  </a:cubicBezTo>
                  <a:cubicBezTo>
                    <a:pt x="625893" y="159733"/>
                    <a:pt x="659477" y="161412"/>
                    <a:pt x="659477" y="161412"/>
                  </a:cubicBezTo>
                  <a:lnTo>
                    <a:pt x="1571754" y="161412"/>
                  </a:lnTo>
                  <a:cubicBezTo>
                    <a:pt x="1571754" y="161412"/>
                    <a:pt x="1610071" y="156069"/>
                    <a:pt x="1637702" y="121111"/>
                  </a:cubicBezTo>
                  <a:cubicBezTo>
                    <a:pt x="1668691" y="82031"/>
                    <a:pt x="1667012" y="25853"/>
                    <a:pt x="1667012" y="25853"/>
                  </a:cubicBezTo>
                  <a:cubicBezTo>
                    <a:pt x="1667012" y="25853"/>
                    <a:pt x="1670523" y="14251"/>
                    <a:pt x="1678003" y="7534"/>
                  </a:cubicBezTo>
                  <a:cubicBezTo>
                    <a:pt x="1687315" y="-710"/>
                    <a:pt x="1699986" y="207"/>
                    <a:pt x="1699986" y="207"/>
                  </a:cubicBezTo>
                  <a:lnTo>
                    <a:pt x="1985759" y="207"/>
                  </a:lnTo>
                  <a:cubicBezTo>
                    <a:pt x="1985759" y="207"/>
                    <a:pt x="2103458" y="-1014"/>
                    <a:pt x="2168947" y="69818"/>
                  </a:cubicBezTo>
                  <a:cubicBezTo>
                    <a:pt x="2231231" y="137292"/>
                    <a:pt x="2231231" y="227360"/>
                    <a:pt x="2231231" y="227360"/>
                  </a:cubicBezTo>
                  <a:lnTo>
                    <a:pt x="2231231" y="4612883"/>
                  </a:lnTo>
                  <a:cubicBezTo>
                    <a:pt x="2231231" y="4612883"/>
                    <a:pt x="2228484" y="4699286"/>
                    <a:pt x="2183602" y="4759434"/>
                  </a:cubicBezTo>
                  <a:cubicBezTo>
                    <a:pt x="2128341" y="4833472"/>
                    <a:pt x="2044379" y="4832709"/>
                    <a:pt x="2044379" y="4832709"/>
                  </a:cubicBezTo>
                  <a:lnTo>
                    <a:pt x="1674339" y="4832709"/>
                  </a:lnTo>
                  <a:lnTo>
                    <a:pt x="227153" y="4832709"/>
                  </a:lnTo>
                  <a:cubicBezTo>
                    <a:pt x="227153" y="4832709"/>
                    <a:pt x="125789" y="4846449"/>
                    <a:pt x="51293" y="4766761"/>
                  </a:cubicBezTo>
                  <a:cubicBezTo>
                    <a:pt x="3359" y="4715469"/>
                    <a:pt x="0" y="4612883"/>
                    <a:pt x="0" y="4612883"/>
                  </a:cubicBezTo>
                  <a:lnTo>
                    <a:pt x="0" y="209041"/>
                  </a:lnTo>
                  <a:cubicBezTo>
                    <a:pt x="0" y="209041"/>
                    <a:pt x="4581" y="120653"/>
                    <a:pt x="65948" y="58827"/>
                  </a:cubicBezTo>
                  <a:cubicBezTo>
                    <a:pt x="122851" y="1524"/>
                    <a:pt x="200791" y="-380"/>
                    <a:pt x="219387" y="40"/>
                  </a:cubicBezTo>
                  <a:close/>
                </a:path>
              </a:pathLst>
            </a:custGeom>
            <a:blipFill dpi="0" rotWithShape="1">
              <a:blip r:embed="rId3"/>
              <a:srcRect/>
              <a:stretch>
                <a:fillRect/>
              </a:stretch>
            </a:blipFill>
            <a:ln>
              <a:noFill/>
            </a:ln>
          </p:spPr>
          <p:txBody>
            <a:bodyPr vert="horz" wrap="square" lIns="0" tIns="0" rIns="0" bIns="0" rtlCol="0" anchor="ctr">
              <a:noAutofit/>
            </a:bodyPr>
            <a:lstStyle>
              <a:lvl1pPr marL="0" indent="0" algn="ctr" defTabSz="914400" rtl="0" eaLnBrk="1" latinLnBrk="0" hangingPunct="1">
                <a:lnSpc>
                  <a:spcPct val="90000"/>
                </a:lnSpc>
                <a:spcBef>
                  <a:spcPts val="1200"/>
                </a:spcBef>
                <a:spcAft>
                  <a:spcPts val="0"/>
                </a:spcAft>
                <a:buFont typeface="Arial" panose="020B0604020202020204" pitchFamily="34" charset="0"/>
                <a:buNone/>
                <a:defRPr sz="1000" b="1" kern="1200">
                  <a:solidFill>
                    <a:schemeClr val="accent2"/>
                  </a:solidFill>
                  <a:latin typeface="+mn-lt"/>
                  <a:ea typeface="+mn-ea"/>
                  <a:cs typeface="+mn-cs"/>
                </a:defRPr>
              </a:lvl1pPr>
              <a:lvl2pPr marL="0" indent="0" algn="l" defTabSz="914400" rtl="0" eaLnBrk="1" latinLnBrk="0" hangingPunct="1">
                <a:lnSpc>
                  <a:spcPct val="90000"/>
                </a:lnSpc>
                <a:spcBef>
                  <a:spcPts val="1200"/>
                </a:spcBef>
                <a:spcAft>
                  <a:spcPts val="0"/>
                </a:spcAft>
                <a:buFont typeface="Symbol" panose="05050102010706020507" pitchFamily="18" charset="2"/>
                <a:buNone/>
                <a:defRPr sz="1200" b="1" kern="1200">
                  <a:solidFill>
                    <a:schemeClr val="tx1"/>
                  </a:solidFill>
                  <a:latin typeface="+mn-lt"/>
                  <a:ea typeface="+mn-ea"/>
                  <a:cs typeface="+mn-cs"/>
                </a:defRPr>
              </a:lvl2pPr>
              <a:lvl3pPr marL="216000" indent="-216000" algn="l" defTabSz="914400" rtl="0" eaLnBrk="1" latinLnBrk="0" hangingPunct="1">
                <a:lnSpc>
                  <a:spcPct val="90000"/>
                </a:lnSpc>
                <a:spcBef>
                  <a:spcPts val="600"/>
                </a:spcBef>
                <a:spcAft>
                  <a:spcPts val="300"/>
                </a:spcAft>
                <a:buFont typeface="Arial" panose="020B0604020202020204" pitchFamily="34" charset="0"/>
                <a:buChar char="-"/>
                <a:defRPr sz="1200" kern="1200">
                  <a:solidFill>
                    <a:schemeClr val="tx1"/>
                  </a:solidFill>
                  <a:latin typeface="+mn-lt"/>
                  <a:ea typeface="+mn-ea"/>
                  <a:cs typeface="+mn-cs"/>
                </a:defRPr>
              </a:lvl3pPr>
              <a:lvl4pPr marL="432000" indent="-216000" algn="l" defTabSz="914400" rtl="0" eaLnBrk="1" latinLnBrk="0" hangingPunct="1">
                <a:lnSpc>
                  <a:spcPct val="90000"/>
                </a:lnSpc>
                <a:spcBef>
                  <a:spcPts val="600"/>
                </a:spcBef>
                <a:spcAft>
                  <a:spcPts val="300"/>
                </a:spcAft>
                <a:buFont typeface="Arial" panose="020B0604020202020204" pitchFamily="34" charset="0"/>
                <a:buChar char="-"/>
                <a:defRPr sz="1200" kern="1200">
                  <a:solidFill>
                    <a:schemeClr val="tx1"/>
                  </a:solidFill>
                  <a:latin typeface="+mn-lt"/>
                  <a:ea typeface="+mn-ea"/>
                  <a:cs typeface="+mn-cs"/>
                </a:defRPr>
              </a:lvl4pPr>
              <a:lvl5pPr marL="216000" indent="-216000" algn="l" defTabSz="914400" rtl="0" eaLnBrk="1" latinLnBrk="0" hangingPunct="1">
                <a:lnSpc>
                  <a:spcPct val="90000"/>
                </a:lnSpc>
                <a:spcBef>
                  <a:spcPts val="6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90000"/>
                </a:lnSpc>
                <a:spcBef>
                  <a:spcPts val="60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90000"/>
                </a:lnSpc>
                <a:spcBef>
                  <a:spcPts val="1200"/>
                </a:spcBef>
                <a:spcAft>
                  <a:spcPts val="600"/>
                </a:spcAft>
                <a:buFont typeface="Arial" panose="020B0604020202020204" pitchFamily="34" charset="0"/>
                <a:buNone/>
                <a:defRPr sz="1200" b="1" kern="1200" cap="all" baseline="0">
                  <a:solidFill>
                    <a:schemeClr val="accent1"/>
                  </a:solidFill>
                  <a:latin typeface="+mn-lt"/>
                  <a:ea typeface="+mn-ea"/>
                  <a:cs typeface="+mn-cs"/>
                </a:defRPr>
              </a:lvl7pPr>
              <a:lvl8pPr marL="0" indent="0" algn="l" defTabSz="914400" rtl="0" eaLnBrk="1" latinLnBrk="0" hangingPunct="1">
                <a:lnSpc>
                  <a:spcPct val="90000"/>
                </a:lnSpc>
                <a:spcBef>
                  <a:spcPts val="600"/>
                </a:spcBef>
                <a:spcAft>
                  <a:spcPts val="0"/>
                </a:spcAft>
                <a:buFont typeface="Arial" panose="020B0604020202020204" pitchFamily="34" charset="0"/>
                <a:buNone/>
                <a:defRPr sz="8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0"/>
                </a:spcAft>
                <a:buFont typeface="Arial" panose="020B0604020202020204" pitchFamily="34" charset="0"/>
                <a:buNone/>
                <a:defRPr sz="800" kern="1200">
                  <a:solidFill>
                    <a:schemeClr val="tx1"/>
                  </a:solidFill>
                  <a:latin typeface="+mn-lt"/>
                  <a:ea typeface="+mn-ea"/>
                  <a:cs typeface="+mn-cs"/>
                </a:defRPr>
              </a:lvl9pPr>
            </a:lstStyle>
            <a:p>
              <a:r>
                <a:rPr lang="de-DE" dirty="0">
                  <a:solidFill>
                    <a:schemeClr val="tx1"/>
                  </a:solidFill>
                </a:rPr>
                <a:t> </a:t>
              </a:r>
            </a:p>
          </p:txBody>
        </p:sp>
      </p:grpSp>
    </p:spTree>
    <p:extLst>
      <p:ext uri="{BB962C8B-B14F-4D97-AF65-F5344CB8AC3E}">
        <p14:creationId xmlns:p14="http://schemas.microsoft.com/office/powerpoint/2010/main" val="412824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FBAD6-1D0A-4AED-8111-9BBA07EE4A92}"/>
              </a:ext>
            </a:extLst>
          </p:cNvPr>
          <p:cNvSpPr>
            <a:spLocks noGrp="1"/>
          </p:cNvSpPr>
          <p:nvPr>
            <p:ph type="title"/>
          </p:nvPr>
        </p:nvSpPr>
        <p:spPr>
          <a:xfrm>
            <a:off x="1033730" y="418298"/>
            <a:ext cx="9991166" cy="1114052"/>
          </a:xfrm>
        </p:spPr>
        <p:txBody>
          <a:bodyPr/>
          <a:lstStyle/>
          <a:p>
            <a:r>
              <a:rPr lang="fi-FI" dirty="0"/>
              <a:t>Aggressiivinen menettely markkinoinnissa on kuluttajansuojalain mukaan kielletty</a:t>
            </a:r>
          </a:p>
        </p:txBody>
      </p:sp>
      <p:sp>
        <p:nvSpPr>
          <p:cNvPr id="3" name="Sisällön paikkamerkki 2">
            <a:extLst>
              <a:ext uri="{FF2B5EF4-FFF2-40B4-BE49-F238E27FC236}">
                <a16:creationId xmlns:a16="http://schemas.microsoft.com/office/drawing/2014/main" id="{928C1824-BABF-4D87-8D7E-19DAF984892F}"/>
              </a:ext>
            </a:extLst>
          </p:cNvPr>
          <p:cNvSpPr>
            <a:spLocks noGrp="1"/>
          </p:cNvSpPr>
          <p:nvPr>
            <p:ph idx="1"/>
          </p:nvPr>
        </p:nvSpPr>
        <p:spPr>
          <a:xfrm>
            <a:off x="1098176" y="1706880"/>
            <a:ext cx="9991166" cy="4470083"/>
          </a:xfrm>
        </p:spPr>
        <p:txBody>
          <a:bodyPr/>
          <a:lstStyle/>
          <a:p>
            <a:pPr lvl="1"/>
            <a:r>
              <a:rPr lang="fi-FI" sz="2800" dirty="0"/>
              <a:t>Aggressiivisena menettelynä pidetään häirintää, pakottamista ja muuta sellaista kuluttajan painostamista, joka on omiaan johtamaan siihen, että kuluttaja tekee esimerkiksi ostopäätöksen, jota hän ei ilman painostamista olisi tehnyt.</a:t>
            </a:r>
          </a:p>
          <a:p>
            <a:pPr marL="514350" lvl="1" indent="-171450"/>
            <a:endParaRPr lang="fi-FI" sz="900" dirty="0"/>
          </a:p>
          <a:p>
            <a:pPr lvl="1"/>
            <a:r>
              <a:rPr lang="fi-FI" sz="2800" dirty="0"/>
              <a:t>Esimerkiksi tilanteet, jossa myyjä ei poistu kuluttajan kotoa tuntienkaan jälkeen pyynnöistä huolimatta.</a:t>
            </a:r>
          </a:p>
          <a:p>
            <a:pPr lvl="1"/>
            <a:endParaRPr lang="fi-FI" sz="900" dirty="0"/>
          </a:p>
          <a:p>
            <a:pPr lvl="1"/>
            <a:r>
              <a:rPr lang="fi-FI" sz="2800" dirty="0"/>
              <a:t>Erityisenä riskiryhmänä mm. muistisairaat.</a:t>
            </a:r>
          </a:p>
        </p:txBody>
      </p:sp>
      <p:sp>
        <p:nvSpPr>
          <p:cNvPr id="11" name="Päivämäärän paikkamerkki 10">
            <a:extLst>
              <a:ext uri="{FF2B5EF4-FFF2-40B4-BE49-F238E27FC236}">
                <a16:creationId xmlns:a16="http://schemas.microsoft.com/office/drawing/2014/main" id="{AF03CD1B-B5B3-4816-BF3D-2C5B7F67B57C}"/>
              </a:ext>
            </a:extLst>
          </p:cNvPr>
          <p:cNvSpPr>
            <a:spLocks noGrp="1"/>
          </p:cNvSpPr>
          <p:nvPr>
            <p:ph type="dt" sz="half" idx="10"/>
          </p:nvPr>
        </p:nvSpPr>
        <p:spPr/>
        <p:txBody>
          <a:bodyPr/>
          <a:lstStyle/>
          <a:p>
            <a:fld id="{611AB954-2280-4DE9-985E-3F87F8902586}" type="datetime1">
              <a:rPr lang="fi-FI" smtClean="0"/>
              <a:t>4.4.2023</a:t>
            </a:fld>
            <a:endParaRPr lang="fi-FI"/>
          </a:p>
        </p:txBody>
      </p:sp>
      <p:sp>
        <p:nvSpPr>
          <p:cNvPr id="12" name="Dian numeron paikkamerkki 11">
            <a:extLst>
              <a:ext uri="{FF2B5EF4-FFF2-40B4-BE49-F238E27FC236}">
                <a16:creationId xmlns:a16="http://schemas.microsoft.com/office/drawing/2014/main" id="{F42EDBDC-E52A-4259-9F7E-7E483397E6EF}"/>
              </a:ext>
            </a:extLst>
          </p:cNvPr>
          <p:cNvSpPr>
            <a:spLocks noGrp="1"/>
          </p:cNvSpPr>
          <p:nvPr>
            <p:ph type="sldNum" sz="quarter" idx="12"/>
          </p:nvPr>
        </p:nvSpPr>
        <p:spPr/>
        <p:txBody>
          <a:bodyPr/>
          <a:lstStyle/>
          <a:p>
            <a:fld id="{BCF0A276-16AC-415C-9B55-D9215934A45F}" type="slidenum">
              <a:rPr lang="fi-FI" smtClean="0"/>
              <a:t>13</a:t>
            </a:fld>
            <a:endParaRPr lang="fi-FI"/>
          </a:p>
        </p:txBody>
      </p:sp>
    </p:spTree>
    <p:extLst>
      <p:ext uri="{BB962C8B-B14F-4D97-AF65-F5344CB8AC3E}">
        <p14:creationId xmlns:p14="http://schemas.microsoft.com/office/powerpoint/2010/main" val="5787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918319E3-AF52-458A-B69C-4B7ADD30A554}"/>
              </a:ext>
            </a:extLst>
          </p:cNvPr>
          <p:cNvSpPr>
            <a:spLocks noGrp="1"/>
          </p:cNvSpPr>
          <p:nvPr>
            <p:ph type="title"/>
          </p:nvPr>
        </p:nvSpPr>
        <p:spPr>
          <a:xfrm>
            <a:off x="644236" y="595784"/>
            <a:ext cx="10733810" cy="727221"/>
          </a:xfrm>
        </p:spPr>
        <p:txBody>
          <a:bodyPr>
            <a:normAutofit/>
          </a:bodyPr>
          <a:lstStyle/>
          <a:p>
            <a:r>
              <a:rPr lang="fi-FI" dirty="0">
                <a:solidFill>
                  <a:srgbClr val="002060"/>
                </a:solidFill>
              </a:rPr>
              <a:t>Peruuttamisoikeus kotimyynnissä</a:t>
            </a:r>
            <a:endParaRPr lang="fi-FI" dirty="0"/>
          </a:p>
        </p:txBody>
      </p:sp>
      <p:sp>
        <p:nvSpPr>
          <p:cNvPr id="3" name="Sisällön paikkamerkki 2">
            <a:extLst>
              <a:ext uri="{FF2B5EF4-FFF2-40B4-BE49-F238E27FC236}">
                <a16:creationId xmlns:a16="http://schemas.microsoft.com/office/drawing/2014/main" id="{B86151BB-A5C6-4CE6-85C9-7341CCFF34B8}"/>
              </a:ext>
            </a:extLst>
          </p:cNvPr>
          <p:cNvSpPr>
            <a:spLocks noGrp="1"/>
          </p:cNvSpPr>
          <p:nvPr>
            <p:ph idx="1"/>
          </p:nvPr>
        </p:nvSpPr>
        <p:spPr>
          <a:xfrm>
            <a:off x="644236" y="1500027"/>
            <a:ext cx="11211764" cy="4398578"/>
          </a:xfrm>
        </p:spPr>
        <p:txBody>
          <a:bodyPr>
            <a:normAutofit fontScale="77500" lnSpcReduction="20000"/>
          </a:bodyPr>
          <a:lstStyle/>
          <a:p>
            <a:pPr marL="0" indent="0">
              <a:buNone/>
            </a:pPr>
            <a:r>
              <a:rPr lang="fi-FI" dirty="0"/>
              <a:t>Useimmilla kotimyyntisopimuksilla on </a:t>
            </a:r>
            <a:r>
              <a:rPr lang="fi-FI" b="1" dirty="0"/>
              <a:t>14 päivän peruuttamisoikeus</a:t>
            </a:r>
            <a:r>
              <a:rPr lang="fi-FI" dirty="0"/>
              <a:t>, mutta laissa on myös poikkeuksia.</a:t>
            </a:r>
          </a:p>
          <a:p>
            <a:pPr marL="628639" lvl="1" indent="-171450"/>
            <a:endParaRPr lang="fi-FI" sz="800" dirty="0"/>
          </a:p>
          <a:p>
            <a:r>
              <a:rPr lang="fi-FI" dirty="0"/>
              <a:t>Tärkein poikkeus remonttikotimyynnin kohdalla: peruuttamisoikeutta ei ole, ”jos sopimus koskee </a:t>
            </a:r>
            <a:r>
              <a:rPr lang="fi-FI" b="1" dirty="0"/>
              <a:t>tavaraa, joka valmistetaan tai jota muunnellaan kuluttajan vaatimusten mukaisesti tai selvästi henkilökohtaisia tarpeita vastaavaksi</a:t>
            </a:r>
            <a:r>
              <a:rPr lang="fi-FI" dirty="0"/>
              <a:t>” </a:t>
            </a:r>
            <a:br>
              <a:rPr lang="fi-FI" dirty="0"/>
            </a:br>
            <a:r>
              <a:rPr lang="fi-FI" dirty="0"/>
              <a:t>(ns. mittatilaustuote, kuten esimerkiksi ikkunat).</a:t>
            </a:r>
          </a:p>
          <a:p>
            <a:r>
              <a:rPr lang="fi-FI" dirty="0"/>
              <a:t>Lisäksi peruuttamisoikeutta ei ole muun muassa silloin, kun palvelu (esim. remonttipalvelu) on kokonaan suoritettu kuluttajan nimenomaisesta pyynnöstä ja</a:t>
            </a:r>
            <a:r>
              <a:rPr lang="fi-FI" dirty="0">
                <a:solidFill>
                  <a:srgbClr val="FF0000"/>
                </a:solidFill>
              </a:rPr>
              <a:t> </a:t>
            </a:r>
            <a:r>
              <a:rPr lang="fi-FI" dirty="0">
                <a:solidFill>
                  <a:schemeClr val="tx1"/>
                </a:solidFill>
              </a:rPr>
              <a:t>kuluttaja on hyväksynyt sen, että menettää peruuttamisoikeutensa.</a:t>
            </a:r>
          </a:p>
          <a:p>
            <a:r>
              <a:rPr lang="fi-FI" b="1" dirty="0">
                <a:solidFill>
                  <a:schemeClr val="tx1"/>
                </a:solidFill>
              </a:rPr>
              <a:t>HUOM! </a:t>
            </a:r>
            <a:r>
              <a:rPr lang="fi-FI" dirty="0">
                <a:solidFill>
                  <a:schemeClr val="tx1"/>
                </a:solidFill>
              </a:rPr>
              <a:t>Kuluttajalla on peruuttamisoikeus myös yllä mainituissa tilanteissa, jos sopimus on tehty myyjän ilman kuluttajan pyyntöä tekemän kotikäynnin yhteydessä.</a:t>
            </a:r>
          </a:p>
        </p:txBody>
      </p:sp>
    </p:spTree>
    <p:extLst>
      <p:ext uri="{BB962C8B-B14F-4D97-AF65-F5344CB8AC3E}">
        <p14:creationId xmlns:p14="http://schemas.microsoft.com/office/powerpoint/2010/main" val="276869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020104-7D75-A420-4948-0AF98EFFA96B}"/>
              </a:ext>
            </a:extLst>
          </p:cNvPr>
          <p:cNvSpPr>
            <a:spLocks noGrp="1"/>
          </p:cNvSpPr>
          <p:nvPr>
            <p:ph type="title"/>
          </p:nvPr>
        </p:nvSpPr>
        <p:spPr/>
        <p:txBody>
          <a:bodyPr/>
          <a:lstStyle/>
          <a:p>
            <a:r>
              <a:rPr lang="fi-FI" dirty="0">
                <a:solidFill>
                  <a:schemeClr val="tx1"/>
                </a:solidFill>
              </a:rPr>
              <a:t>Tiedonantovelvoite ja sopimuksen sitovuus</a:t>
            </a:r>
          </a:p>
        </p:txBody>
      </p:sp>
      <p:sp>
        <p:nvSpPr>
          <p:cNvPr id="3" name="Sisällön paikkamerkki 2">
            <a:extLst>
              <a:ext uri="{FF2B5EF4-FFF2-40B4-BE49-F238E27FC236}">
                <a16:creationId xmlns:a16="http://schemas.microsoft.com/office/drawing/2014/main" id="{CA623035-C320-C183-26CE-CD18CBEC6459}"/>
              </a:ext>
            </a:extLst>
          </p:cNvPr>
          <p:cNvSpPr>
            <a:spLocks noGrp="1"/>
          </p:cNvSpPr>
          <p:nvPr>
            <p:ph idx="1"/>
          </p:nvPr>
        </p:nvSpPr>
        <p:spPr>
          <a:xfrm>
            <a:off x="1098176" y="1932376"/>
            <a:ext cx="9991166" cy="4079217"/>
          </a:xfrm>
        </p:spPr>
        <p:txBody>
          <a:bodyPr/>
          <a:lstStyle/>
          <a:p>
            <a:r>
              <a:rPr lang="fi-FI" dirty="0">
                <a:solidFill>
                  <a:schemeClr val="tx1"/>
                </a:solidFill>
              </a:rPr>
              <a:t>Sopimus ei sido kuluttajaa, jos myyjä on ennen sopimuksen tekemistä kotimyynnissä laiminlyönyt antaa kuluttajalle tiedon peruuttamisoikeuden puuttumisesta tai olosuhteista, joissa peruuttamisoikeuden voi menettää. </a:t>
            </a:r>
            <a:endParaRPr lang="fi-FI" strike="sngStrike" dirty="0">
              <a:solidFill>
                <a:schemeClr val="tx1"/>
              </a:solidFill>
            </a:endParaRPr>
          </a:p>
          <a:p>
            <a:r>
              <a:rPr lang="fi-FI" dirty="0">
                <a:solidFill>
                  <a:schemeClr val="tx1"/>
                </a:solidFill>
              </a:rPr>
              <a:t>Tiedot on annettava selkeästi ja ymmärrettävästi paperilla tai kuluttajan suostumuksella muulla pysyvällä tavalla.</a:t>
            </a:r>
          </a:p>
        </p:txBody>
      </p:sp>
      <p:sp>
        <p:nvSpPr>
          <p:cNvPr id="4" name="Päivämäärän paikkamerkki 3">
            <a:extLst>
              <a:ext uri="{FF2B5EF4-FFF2-40B4-BE49-F238E27FC236}">
                <a16:creationId xmlns:a16="http://schemas.microsoft.com/office/drawing/2014/main" id="{15E8AAF5-CE6B-BE6F-B652-252B3881F1D5}"/>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Dian numeron paikkamerkki 4">
            <a:extLst>
              <a:ext uri="{FF2B5EF4-FFF2-40B4-BE49-F238E27FC236}">
                <a16:creationId xmlns:a16="http://schemas.microsoft.com/office/drawing/2014/main" id="{5F93AFD8-5C4F-8641-AAF7-6DDBD0CCBF3C}"/>
              </a:ext>
            </a:extLst>
          </p:cNvPr>
          <p:cNvSpPr>
            <a:spLocks noGrp="1"/>
          </p:cNvSpPr>
          <p:nvPr>
            <p:ph type="sldNum" sz="quarter" idx="12"/>
          </p:nvPr>
        </p:nvSpPr>
        <p:spPr/>
        <p:txBody>
          <a:bodyPr/>
          <a:lstStyle/>
          <a:p>
            <a:fld id="{BCF0A276-16AC-415C-9B55-D9215934A45F}" type="slidenum">
              <a:rPr lang="fi-FI" smtClean="0"/>
              <a:t>15</a:t>
            </a:fld>
            <a:endParaRPr lang="fi-FI"/>
          </a:p>
        </p:txBody>
      </p:sp>
    </p:spTree>
    <p:extLst>
      <p:ext uri="{BB962C8B-B14F-4D97-AF65-F5344CB8AC3E}">
        <p14:creationId xmlns:p14="http://schemas.microsoft.com/office/powerpoint/2010/main" val="371148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8D485-6BF6-4920-82DB-4942856ABF33}"/>
              </a:ext>
            </a:extLst>
          </p:cNvPr>
          <p:cNvSpPr>
            <a:spLocks noGrp="1"/>
          </p:cNvSpPr>
          <p:nvPr>
            <p:ph type="title"/>
          </p:nvPr>
        </p:nvSpPr>
        <p:spPr>
          <a:xfrm>
            <a:off x="573206" y="568959"/>
            <a:ext cx="11282794" cy="939155"/>
          </a:xfrm>
        </p:spPr>
        <p:txBody>
          <a:bodyPr>
            <a:normAutofit fontScale="90000"/>
          </a:bodyPr>
          <a:lstStyle/>
          <a:p>
            <a:r>
              <a:rPr lang="fi-FI" dirty="0"/>
              <a:t>Keskeneräisen tilauksen peruminen </a:t>
            </a:r>
            <a:br>
              <a:rPr lang="fi-FI" dirty="0"/>
            </a:br>
            <a:r>
              <a:rPr lang="fi-FI" dirty="0"/>
              <a:t>maksamalla vahingonkorvaus</a:t>
            </a:r>
          </a:p>
        </p:txBody>
      </p:sp>
      <p:sp>
        <p:nvSpPr>
          <p:cNvPr id="3" name="Sisällön paikkamerkki 2">
            <a:extLst>
              <a:ext uri="{FF2B5EF4-FFF2-40B4-BE49-F238E27FC236}">
                <a16:creationId xmlns:a16="http://schemas.microsoft.com/office/drawing/2014/main" id="{4FB3557C-1EB2-4FBB-814E-4A3FC5C5F010}"/>
              </a:ext>
            </a:extLst>
          </p:cNvPr>
          <p:cNvSpPr>
            <a:spLocks noGrp="1"/>
          </p:cNvSpPr>
          <p:nvPr>
            <p:ph idx="1"/>
          </p:nvPr>
        </p:nvSpPr>
        <p:spPr>
          <a:xfrm>
            <a:off x="573206" y="1794293"/>
            <a:ext cx="11282794" cy="4301707"/>
          </a:xfrm>
        </p:spPr>
        <p:txBody>
          <a:bodyPr>
            <a:normAutofit fontScale="92500" lnSpcReduction="10000"/>
          </a:bodyPr>
          <a:lstStyle/>
          <a:p>
            <a:pPr marL="0" indent="0">
              <a:buNone/>
            </a:pPr>
            <a:r>
              <a:rPr lang="fi-FI" sz="2800" b="1" dirty="0"/>
              <a:t>Vaikka peruuttamisoikeutta ei olisi tai se on kulunut umpeen</a:t>
            </a:r>
            <a:r>
              <a:rPr lang="fi-FI" sz="2800" dirty="0"/>
              <a:t>, tilauksen (esim. remontti) voi peruuttaa, jos tilattua tavaraa tai palvelua ei ole vielä toimitettu. </a:t>
            </a:r>
          </a:p>
          <a:p>
            <a:pPr marL="0" indent="0">
              <a:buNone/>
            </a:pPr>
            <a:r>
              <a:rPr lang="fi-FI" sz="2800" dirty="0"/>
              <a:t>Peruminen on kuitenkin sopimusrikkomus, minkä vuoksi myyjällä on yleensä oikeus vahingonkorvaukseen. Tällaisessa tilanteessa tilaus kannattaa perua mahdollisimman nopeasti. </a:t>
            </a:r>
          </a:p>
          <a:p>
            <a:pPr lvl="1"/>
            <a:r>
              <a:rPr lang="fi-FI" sz="2800" dirty="0"/>
              <a:t>Jos esimerkiksi kalliin remontin valmisteluja ei ole aloitettu tai ne eivät ole edenneet pitkälle, nopeasti tehty kaupan peruminen voi rajoittaa yrityksen taloudellista vahinkoa ja ostajan maksettavaksi tuleva vahingonkorvaus jää mahdollisimman pieneksi.</a:t>
            </a:r>
          </a:p>
        </p:txBody>
      </p:sp>
    </p:spTree>
    <p:extLst>
      <p:ext uri="{BB962C8B-B14F-4D97-AF65-F5344CB8AC3E}">
        <p14:creationId xmlns:p14="http://schemas.microsoft.com/office/powerpoint/2010/main" val="229115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1D6A3C-0238-41FD-9235-28C722E88A23}"/>
              </a:ext>
            </a:extLst>
          </p:cNvPr>
          <p:cNvSpPr>
            <a:spLocks noGrp="1"/>
          </p:cNvSpPr>
          <p:nvPr>
            <p:ph type="title"/>
          </p:nvPr>
        </p:nvSpPr>
        <p:spPr>
          <a:xfrm>
            <a:off x="770629" y="671894"/>
            <a:ext cx="9991166" cy="681333"/>
          </a:xfrm>
        </p:spPr>
        <p:txBody>
          <a:bodyPr>
            <a:normAutofit/>
          </a:bodyPr>
          <a:lstStyle/>
          <a:p>
            <a:r>
              <a:rPr lang="fi-FI" dirty="0"/>
              <a:t>Vinkkejä ongelmatilanteisiin</a:t>
            </a:r>
          </a:p>
        </p:txBody>
      </p:sp>
      <p:sp>
        <p:nvSpPr>
          <p:cNvPr id="3" name="Sisällön paikkamerkki 2">
            <a:extLst>
              <a:ext uri="{FF2B5EF4-FFF2-40B4-BE49-F238E27FC236}">
                <a16:creationId xmlns:a16="http://schemas.microsoft.com/office/drawing/2014/main" id="{BF201A52-CB3B-4EA4-A0C1-CE2BFF46E65D}"/>
              </a:ext>
            </a:extLst>
          </p:cNvPr>
          <p:cNvSpPr>
            <a:spLocks noGrp="1"/>
          </p:cNvSpPr>
          <p:nvPr>
            <p:ph idx="1"/>
          </p:nvPr>
        </p:nvSpPr>
        <p:spPr>
          <a:xfrm>
            <a:off x="770629" y="1608719"/>
            <a:ext cx="10809497" cy="4236720"/>
          </a:xfrm>
        </p:spPr>
        <p:txBody>
          <a:bodyPr>
            <a:normAutofit fontScale="85000" lnSpcReduction="10000"/>
          </a:bodyPr>
          <a:lstStyle/>
          <a:p>
            <a:pPr marL="514350" indent="-514350">
              <a:buFont typeface="+mj-lt"/>
              <a:buAutoNum type="arabicPeriod"/>
            </a:pPr>
            <a:r>
              <a:rPr lang="fi-FI" dirty="0"/>
              <a:t>Älä päästä kotiisi sellaista myyjää, joka ei esittele itseään luotettavasti.</a:t>
            </a:r>
          </a:p>
          <a:p>
            <a:pPr marL="514350" indent="-514350">
              <a:buFont typeface="+mj-lt"/>
              <a:buAutoNum type="arabicPeriod"/>
            </a:pPr>
            <a:r>
              <a:rPr lang="fi-FI" dirty="0"/>
              <a:t>Kaupanteosta voi aina kieltäytyä, eikä ostopakkoa ole, vaikka myyjä olisi käyttänyt runsaastikin aikaa tuotteensa esittelyyn.</a:t>
            </a:r>
          </a:p>
          <a:p>
            <a:pPr marL="514350" indent="-514350">
              <a:buFont typeface="+mj-lt"/>
              <a:buAutoNum type="arabicPeriod"/>
            </a:pPr>
            <a:r>
              <a:rPr lang="fi-FI" dirty="0"/>
              <a:t>Voit kiinnittää kotioveen lapun ”Ei kotimyyntiä” </a:t>
            </a:r>
            <a:br>
              <a:rPr lang="fi-FI" dirty="0"/>
            </a:br>
            <a:r>
              <a:rPr lang="fi-FI" dirty="0"/>
              <a:t>tai ”Kotimyynti kielletty”.</a:t>
            </a:r>
          </a:p>
          <a:p>
            <a:pPr marL="514350" indent="-514350">
              <a:buFont typeface="+mj-lt"/>
              <a:buAutoNum type="arabicPeriod"/>
            </a:pPr>
            <a:r>
              <a:rPr lang="fi-FI" dirty="0"/>
              <a:t>Älä suostu mihinkään tai allekirjoita mitään ennen kuin olet rauhassa harkinnut tarpeitasi ja vaihtoehtoja sekä keskustellut tilauksesta tuttujesi tai muun luotettavan henkilön kanssa. </a:t>
            </a:r>
            <a:br>
              <a:rPr lang="fi-FI" dirty="0"/>
            </a:br>
            <a:endParaRPr lang="fi-FI" dirty="0"/>
          </a:p>
        </p:txBody>
      </p:sp>
      <p:sp>
        <p:nvSpPr>
          <p:cNvPr id="4" name="Päivämäärän paikkamerkki 3">
            <a:extLst>
              <a:ext uri="{FF2B5EF4-FFF2-40B4-BE49-F238E27FC236}">
                <a16:creationId xmlns:a16="http://schemas.microsoft.com/office/drawing/2014/main" id="{96B9ACF4-2AC0-442E-AF6D-2678D49D02D4}"/>
              </a:ext>
            </a:extLst>
          </p:cNvPr>
          <p:cNvSpPr>
            <a:spLocks noGrp="1"/>
          </p:cNvSpPr>
          <p:nvPr>
            <p:ph type="dt" sz="half" idx="10"/>
          </p:nvPr>
        </p:nvSpPr>
        <p:spPr/>
        <p:txBody>
          <a:bodyPr/>
          <a:lstStyle/>
          <a:p>
            <a:fld id="{1DF6943D-CE8C-4B6B-8508-ABDA5D8E5984}" type="datetime1">
              <a:rPr lang="fi-FI" smtClean="0"/>
              <a:t>4.4.2023</a:t>
            </a:fld>
            <a:endParaRPr lang="fi-FI"/>
          </a:p>
        </p:txBody>
      </p:sp>
      <p:sp>
        <p:nvSpPr>
          <p:cNvPr id="6" name="Dian numeron paikkamerkki 5">
            <a:extLst>
              <a:ext uri="{FF2B5EF4-FFF2-40B4-BE49-F238E27FC236}">
                <a16:creationId xmlns:a16="http://schemas.microsoft.com/office/drawing/2014/main" id="{39BBC6AB-146F-4DAB-A497-6758324D2764}"/>
              </a:ext>
            </a:extLst>
          </p:cNvPr>
          <p:cNvSpPr>
            <a:spLocks noGrp="1"/>
          </p:cNvSpPr>
          <p:nvPr>
            <p:ph type="sldNum" sz="quarter" idx="12"/>
          </p:nvPr>
        </p:nvSpPr>
        <p:spPr/>
        <p:txBody>
          <a:bodyPr/>
          <a:lstStyle/>
          <a:p>
            <a:fld id="{78E6364A-0FEF-4255-AD7E-040BCA84EF2F}" type="slidenum">
              <a:rPr lang="fi-FI" smtClean="0"/>
              <a:t>17</a:t>
            </a:fld>
            <a:endParaRPr lang="fi-FI"/>
          </a:p>
        </p:txBody>
      </p:sp>
    </p:spTree>
    <p:extLst>
      <p:ext uri="{BB962C8B-B14F-4D97-AF65-F5344CB8AC3E}">
        <p14:creationId xmlns:p14="http://schemas.microsoft.com/office/powerpoint/2010/main" val="129171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a:xfrm>
            <a:off x="1323537" y="1253978"/>
            <a:ext cx="9555480" cy="2512804"/>
          </a:xfrm>
        </p:spPr>
        <p:txBody>
          <a:bodyPr/>
          <a:lstStyle/>
          <a:p>
            <a:r>
              <a:rPr lang="fi-FI" dirty="0"/>
              <a:t>Puhelinmyynti</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18</a:t>
            </a:fld>
            <a:endParaRPr lang="fi-FI"/>
          </a:p>
        </p:txBody>
      </p:sp>
    </p:spTree>
    <p:extLst>
      <p:ext uri="{BB962C8B-B14F-4D97-AF65-F5344CB8AC3E}">
        <p14:creationId xmlns:p14="http://schemas.microsoft.com/office/powerpoint/2010/main" val="213805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60F320B-A742-455B-BF60-F4D90E0A6E04}"/>
              </a:ext>
            </a:extLst>
          </p:cNvPr>
          <p:cNvSpPr>
            <a:spLocks noGrp="1"/>
          </p:cNvSpPr>
          <p:nvPr>
            <p:ph type="title"/>
          </p:nvPr>
        </p:nvSpPr>
        <p:spPr>
          <a:xfrm>
            <a:off x="600033" y="430960"/>
            <a:ext cx="9991166" cy="1114052"/>
          </a:xfrm>
        </p:spPr>
        <p:txBody>
          <a:bodyPr/>
          <a:lstStyle/>
          <a:p>
            <a:r>
              <a:rPr lang="fi-FI" dirty="0"/>
              <a:t>Puhelinmarkkinointi on toteutettava kohderyhmä huomioiden</a:t>
            </a:r>
            <a:br>
              <a:rPr lang="fi-FI" dirty="0"/>
            </a:br>
            <a:endParaRPr lang="fi-FI" dirty="0"/>
          </a:p>
        </p:txBody>
      </p:sp>
      <p:sp>
        <p:nvSpPr>
          <p:cNvPr id="3" name="Sisällön paikkamerkki 2">
            <a:extLst>
              <a:ext uri="{FF2B5EF4-FFF2-40B4-BE49-F238E27FC236}">
                <a16:creationId xmlns:a16="http://schemas.microsoft.com/office/drawing/2014/main" id="{B86151BB-A5C6-4CE6-85C9-7341CCFF34B8}"/>
              </a:ext>
            </a:extLst>
          </p:cNvPr>
          <p:cNvSpPr>
            <a:spLocks noGrp="1"/>
          </p:cNvSpPr>
          <p:nvPr>
            <p:ph idx="1"/>
          </p:nvPr>
        </p:nvSpPr>
        <p:spPr>
          <a:xfrm>
            <a:off x="600033" y="1798895"/>
            <a:ext cx="11130218" cy="3716151"/>
          </a:xfrm>
        </p:spPr>
        <p:txBody>
          <a:bodyPr/>
          <a:lstStyle/>
          <a:p>
            <a:pPr lvl="1"/>
            <a:r>
              <a:rPr lang="fi-FI" sz="2100" dirty="0"/>
              <a:t>Puhelinmyyjän ammattitaitoon kuuluu kertoa tilauksen sisällöstä selkeästi ja tarvittaessa korjata kuluttajalle syntynyt virheellinen käsitys esimerkiksi sopimuksen kestosta.</a:t>
            </a:r>
          </a:p>
          <a:p>
            <a:pPr lvl="1"/>
            <a:r>
              <a:rPr lang="fi-FI" sz="2100" dirty="0"/>
              <a:t>Puhelinmarkkinoinnissa myyjän pitäisi arvioida puhelun kuluessa/myyntilanteessa, onko kuluttajan päätöksentekokyky heikentynyt iän tai sairauden johdosta. </a:t>
            </a:r>
          </a:p>
          <a:p>
            <a:pPr lvl="1"/>
            <a:r>
              <a:rPr lang="fi-FI" sz="2100" dirty="0"/>
              <a:t>Jos kuluttajan oikeustoimikelpoisuudesta on epäilyksiä, pitäisi kaupanteosta luopua kokonaan. </a:t>
            </a:r>
          </a:p>
          <a:p>
            <a:pPr lvl="1"/>
            <a:r>
              <a:rPr lang="fi-FI" sz="2100" dirty="0"/>
              <a:t>Myyntipuhelu pitäisi lopettaa heti, jos kuluttaja ilmoittaa, ettei hän ole kiinnostunut tarjouksesta.</a:t>
            </a:r>
          </a:p>
          <a:p>
            <a:pPr lvl="1"/>
            <a:r>
              <a:rPr lang="fi-FI" sz="2100" dirty="0"/>
              <a:t>On kiellettyä käyttää hyväksi kuluttajan väsymystä, sairautta tai vanhuuden heikkoutta ja uuvuttaa kuluttaja tekemään sopimus.</a:t>
            </a:r>
          </a:p>
        </p:txBody>
      </p:sp>
    </p:spTree>
    <p:extLst>
      <p:ext uri="{BB962C8B-B14F-4D97-AF65-F5344CB8AC3E}">
        <p14:creationId xmlns:p14="http://schemas.microsoft.com/office/powerpoint/2010/main" val="186686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a:xfrm>
            <a:off x="2766173" y="154398"/>
            <a:ext cx="8001083" cy="1001542"/>
          </a:xfrm>
        </p:spPr>
        <p:txBody>
          <a:bodyPr/>
          <a:lstStyle/>
          <a:p>
            <a:pPr algn="l"/>
            <a:r>
              <a:rPr lang="fi-FI" sz="4800" dirty="0"/>
              <a:t>Sisällys</a:t>
            </a:r>
          </a:p>
        </p:txBody>
      </p:sp>
      <p:sp>
        <p:nvSpPr>
          <p:cNvPr id="3" name="Alaotsikko 2">
            <a:extLst>
              <a:ext uri="{FF2B5EF4-FFF2-40B4-BE49-F238E27FC236}">
                <a16:creationId xmlns:a16="http://schemas.microsoft.com/office/drawing/2014/main" id="{70562DDD-2243-4AA3-955E-3CE022BB5804}"/>
              </a:ext>
            </a:extLst>
          </p:cNvPr>
          <p:cNvSpPr>
            <a:spLocks noGrp="1"/>
          </p:cNvSpPr>
          <p:nvPr>
            <p:ph type="subTitle" idx="1"/>
          </p:nvPr>
        </p:nvSpPr>
        <p:spPr>
          <a:xfrm>
            <a:off x="2766174" y="1488984"/>
            <a:ext cx="6562071" cy="4611565"/>
          </a:xfrm>
        </p:spPr>
        <p:txBody>
          <a:bodyPr/>
          <a:lstStyle/>
          <a:p>
            <a:pPr marL="457200" indent="-457200" algn="l">
              <a:buFont typeface="+mj-lt"/>
              <a:buAutoNum type="arabicPeriod"/>
            </a:pPr>
            <a:r>
              <a:rPr lang="fi-FI" sz="2400" b="0" dirty="0"/>
              <a:t>Kuluttajansuojan perusasiat -video</a:t>
            </a:r>
          </a:p>
          <a:p>
            <a:pPr marL="457200" indent="-457200" algn="l">
              <a:buFont typeface="+mj-lt"/>
              <a:buAutoNum type="arabicPeriod"/>
            </a:pPr>
            <a:r>
              <a:rPr lang="fi-FI" sz="2400" b="0" dirty="0"/>
              <a:t>Sopimuksen sitovuus</a:t>
            </a:r>
          </a:p>
          <a:p>
            <a:pPr marL="457200" indent="-457200" algn="l">
              <a:buFont typeface="+mj-lt"/>
              <a:buAutoNum type="arabicPeriod"/>
            </a:pPr>
            <a:r>
              <a:rPr lang="fi-FI" sz="2400" b="0" dirty="0"/>
              <a:t>Tavaran palauttaminen</a:t>
            </a:r>
            <a:endParaRPr lang="fi-FI" sz="2400" b="0" dirty="0">
              <a:solidFill>
                <a:srgbClr val="FF0000"/>
              </a:solidFill>
            </a:endParaRPr>
          </a:p>
          <a:p>
            <a:pPr marL="457200" indent="-457200" algn="l">
              <a:buFont typeface="+mj-lt"/>
              <a:buAutoNum type="arabicPeriod"/>
            </a:pPr>
            <a:r>
              <a:rPr lang="fi-FI" sz="2400" b="0" dirty="0"/>
              <a:t>Kotimyynti</a:t>
            </a:r>
          </a:p>
          <a:p>
            <a:pPr marL="457200" indent="-457200" algn="l">
              <a:buFont typeface="+mj-lt"/>
              <a:buAutoNum type="arabicPeriod"/>
            </a:pPr>
            <a:r>
              <a:rPr lang="fi-FI" sz="2400" b="0" dirty="0"/>
              <a:t>Puhelinmyynti</a:t>
            </a:r>
          </a:p>
          <a:p>
            <a:pPr marL="457200" indent="-457200" algn="l">
              <a:buFont typeface="+mj-lt"/>
              <a:buAutoNum type="arabicPeriod"/>
            </a:pPr>
            <a:r>
              <a:rPr lang="fi-FI" sz="2400" b="0" dirty="0"/>
              <a:t>Kaupan purku poikkeustilanteissa</a:t>
            </a:r>
          </a:p>
          <a:p>
            <a:pPr marL="457200" indent="-457200" algn="l">
              <a:buFont typeface="+mj-lt"/>
              <a:buAutoNum type="arabicPeriod"/>
            </a:pPr>
            <a:r>
              <a:rPr lang="fi-FI" sz="2400" b="0" dirty="0"/>
              <a:t>Verkkokaupat – huijaukset ja tilausansat</a:t>
            </a:r>
          </a:p>
          <a:p>
            <a:pPr marL="457200" indent="-457200" algn="l">
              <a:buFont typeface="+mj-lt"/>
              <a:buAutoNum type="arabicPeriod"/>
            </a:pPr>
            <a:r>
              <a:rPr lang="fi-FI" sz="2400" b="0" dirty="0"/>
              <a:t>Maksaminen ja maksuviivästykset</a:t>
            </a:r>
          </a:p>
          <a:p>
            <a:pPr marL="457200" indent="-457200" algn="l">
              <a:buFont typeface="+mj-lt"/>
              <a:buAutoNum type="arabicPeriod"/>
            </a:pPr>
            <a:r>
              <a:rPr lang="fi-FI" sz="2400" b="0" dirty="0"/>
              <a:t>Tavaran virhe ja takuu</a:t>
            </a:r>
          </a:p>
          <a:p>
            <a:pPr marL="457200" indent="-457200" algn="l">
              <a:buFont typeface="+mj-lt"/>
              <a:buAutoNum type="arabicPeriod"/>
            </a:pPr>
            <a:r>
              <a:rPr lang="fi-FI" sz="2400" b="0" dirty="0"/>
              <a:t>Reklamaation tekeminen yritykselle</a:t>
            </a:r>
          </a:p>
          <a:p>
            <a:pPr marL="457200" indent="-457200" algn="l">
              <a:buFont typeface="+mj-lt"/>
              <a:buAutoNum type="arabicPeriod"/>
            </a:pPr>
            <a:r>
              <a:rPr lang="fi-FI" sz="2400" b="0" dirty="0"/>
              <a:t>KKV ja kuluttajaneuvonnan palvelut</a:t>
            </a:r>
          </a:p>
          <a:p>
            <a:pPr marL="457200" indent="-457200" algn="l">
              <a:buFont typeface="+mj-lt"/>
              <a:buAutoNum type="arabicPeriod"/>
            </a:pPr>
            <a:r>
              <a:rPr lang="fi-FI" sz="2400" b="0" dirty="0"/>
              <a:t>Harjoitustehtävä</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2</a:t>
            </a:fld>
            <a:endParaRPr lang="fi-FI"/>
          </a:p>
        </p:txBody>
      </p:sp>
    </p:spTree>
    <p:extLst>
      <p:ext uri="{BB962C8B-B14F-4D97-AF65-F5344CB8AC3E}">
        <p14:creationId xmlns:p14="http://schemas.microsoft.com/office/powerpoint/2010/main" val="23903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A7C0C6-86EB-4C67-A8A7-389A02734D08}"/>
              </a:ext>
            </a:extLst>
          </p:cNvPr>
          <p:cNvSpPr>
            <a:spLocks noGrp="1"/>
          </p:cNvSpPr>
          <p:nvPr>
            <p:ph type="title"/>
          </p:nvPr>
        </p:nvSpPr>
        <p:spPr>
          <a:xfrm>
            <a:off x="1098176" y="983694"/>
            <a:ext cx="9991166" cy="655325"/>
          </a:xfrm>
        </p:spPr>
        <p:txBody>
          <a:bodyPr/>
          <a:lstStyle/>
          <a:p>
            <a:r>
              <a:rPr lang="fi-FI" dirty="0">
                <a:solidFill>
                  <a:srgbClr val="002060"/>
                </a:solidFill>
              </a:rPr>
              <a:t>Puhelinmyynnin tyypilliset ongelmat</a:t>
            </a:r>
            <a:endParaRPr lang="fi-FI" dirty="0"/>
          </a:p>
        </p:txBody>
      </p:sp>
      <p:sp>
        <p:nvSpPr>
          <p:cNvPr id="3" name="Sisällön paikkamerkki 2">
            <a:extLst>
              <a:ext uri="{FF2B5EF4-FFF2-40B4-BE49-F238E27FC236}">
                <a16:creationId xmlns:a16="http://schemas.microsoft.com/office/drawing/2014/main" id="{1EB7140C-2EB1-4B46-BF2D-D789C3EB2E44}"/>
              </a:ext>
            </a:extLst>
          </p:cNvPr>
          <p:cNvSpPr>
            <a:spLocks noGrp="1"/>
          </p:cNvSpPr>
          <p:nvPr>
            <p:ph idx="1"/>
          </p:nvPr>
        </p:nvSpPr>
        <p:spPr>
          <a:xfrm>
            <a:off x="1098176" y="1889186"/>
            <a:ext cx="9991166" cy="4287778"/>
          </a:xfrm>
        </p:spPr>
        <p:txBody>
          <a:bodyPr/>
          <a:lstStyle/>
          <a:p>
            <a:r>
              <a:rPr lang="fi-FI" sz="2400" dirty="0"/>
              <a:t>Myyjä ei kerro puhelun myyntitarkoituksesta, vaan esittelee asiansa arvontana tai hyväntekeväisyytenä.</a:t>
            </a:r>
          </a:p>
          <a:p>
            <a:r>
              <a:rPr lang="fi-FI" sz="2400" dirty="0"/>
              <a:t>Myyjän antaa puutteellisia tietoja</a:t>
            </a:r>
          </a:p>
          <a:p>
            <a:pPr lvl="4">
              <a:buFont typeface="Wingdings" panose="05000000000000000000" pitchFamily="2" charset="2"/>
              <a:buChar char="§"/>
            </a:pPr>
            <a:r>
              <a:rPr lang="fi-FI" sz="1800" spc="-27" dirty="0"/>
              <a:t>sopimuksen sisällöstä / kestosta (esim. ravintolisät, aikakauslehdet).</a:t>
            </a:r>
          </a:p>
          <a:p>
            <a:pPr lvl="4">
              <a:buFont typeface="Wingdings" panose="05000000000000000000" pitchFamily="2" charset="2"/>
              <a:buChar char="§"/>
            </a:pPr>
            <a:r>
              <a:rPr lang="fi-FI" sz="1800" spc="-27" dirty="0"/>
              <a:t>peruuttamisoikeudesta.</a:t>
            </a:r>
            <a:endParaRPr lang="fi-FI" sz="1800" dirty="0">
              <a:solidFill>
                <a:srgbClr val="071D49"/>
              </a:solidFill>
            </a:endParaRPr>
          </a:p>
          <a:p>
            <a:r>
              <a:rPr lang="fi-FI" sz="2400" dirty="0"/>
              <a:t>Myyjä antaa harhaanjohtavia tietoja hinnan edullisuudesta.</a:t>
            </a:r>
          </a:p>
          <a:p>
            <a:r>
              <a:rPr lang="fi-FI" sz="2400" dirty="0"/>
              <a:t>Myyjä lähettää tuotteen ilman tilausta.</a:t>
            </a:r>
          </a:p>
          <a:p>
            <a:r>
              <a:rPr lang="fi-FI" sz="2400" dirty="0"/>
              <a:t>Asiakaspalveluun ei saa yhteyttä.</a:t>
            </a:r>
          </a:p>
          <a:p>
            <a:endParaRPr lang="fi-FI" sz="2000" dirty="0"/>
          </a:p>
        </p:txBody>
      </p:sp>
      <p:sp>
        <p:nvSpPr>
          <p:cNvPr id="4" name="Päivämäärän paikkamerkki 3">
            <a:extLst>
              <a:ext uri="{FF2B5EF4-FFF2-40B4-BE49-F238E27FC236}">
                <a16:creationId xmlns:a16="http://schemas.microsoft.com/office/drawing/2014/main" id="{A580A120-6A83-4629-99F0-F545192F3C0F}"/>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Dian numeron paikkamerkki 4">
            <a:extLst>
              <a:ext uri="{FF2B5EF4-FFF2-40B4-BE49-F238E27FC236}">
                <a16:creationId xmlns:a16="http://schemas.microsoft.com/office/drawing/2014/main" id="{7AA08492-3F69-4781-B508-A985FC07C643}"/>
              </a:ext>
            </a:extLst>
          </p:cNvPr>
          <p:cNvSpPr>
            <a:spLocks noGrp="1"/>
          </p:cNvSpPr>
          <p:nvPr>
            <p:ph type="sldNum" sz="quarter" idx="12"/>
          </p:nvPr>
        </p:nvSpPr>
        <p:spPr/>
        <p:txBody>
          <a:bodyPr/>
          <a:lstStyle/>
          <a:p>
            <a:fld id="{BCF0A276-16AC-415C-9B55-D9215934A45F}" type="slidenum">
              <a:rPr lang="fi-FI" smtClean="0"/>
              <a:t>20</a:t>
            </a:fld>
            <a:endParaRPr lang="fi-FI"/>
          </a:p>
        </p:txBody>
      </p:sp>
    </p:spTree>
    <p:extLst>
      <p:ext uri="{BB962C8B-B14F-4D97-AF65-F5344CB8AC3E}">
        <p14:creationId xmlns:p14="http://schemas.microsoft.com/office/powerpoint/2010/main" val="112234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63FD2E-022D-BEBF-B9AC-785984298D96}"/>
              </a:ext>
            </a:extLst>
          </p:cNvPr>
          <p:cNvSpPr>
            <a:spLocks noGrp="1"/>
          </p:cNvSpPr>
          <p:nvPr>
            <p:ph type="title"/>
          </p:nvPr>
        </p:nvSpPr>
        <p:spPr/>
        <p:txBody>
          <a:bodyPr/>
          <a:lstStyle/>
          <a:p>
            <a:r>
              <a:rPr lang="fi-FI" dirty="0">
                <a:solidFill>
                  <a:schemeClr val="tx1"/>
                </a:solidFill>
              </a:rPr>
              <a:t>Sopimuksen syntyminen edellyttää kirjallista vahvistusta</a:t>
            </a:r>
          </a:p>
        </p:txBody>
      </p:sp>
      <p:sp>
        <p:nvSpPr>
          <p:cNvPr id="3" name="Sisällön paikkamerkki 2">
            <a:extLst>
              <a:ext uri="{FF2B5EF4-FFF2-40B4-BE49-F238E27FC236}">
                <a16:creationId xmlns:a16="http://schemas.microsoft.com/office/drawing/2014/main" id="{C0D573F9-3971-9E22-4B37-5DBF5D7599D7}"/>
              </a:ext>
            </a:extLst>
          </p:cNvPr>
          <p:cNvSpPr>
            <a:spLocks noGrp="1"/>
          </p:cNvSpPr>
          <p:nvPr>
            <p:ph idx="1"/>
          </p:nvPr>
        </p:nvSpPr>
        <p:spPr>
          <a:xfrm>
            <a:off x="1098176" y="2236424"/>
            <a:ext cx="9991166" cy="3940539"/>
          </a:xfrm>
        </p:spPr>
        <p:txBody>
          <a:bodyPr/>
          <a:lstStyle/>
          <a:p>
            <a:r>
              <a:rPr lang="fi-FI" sz="1900" dirty="0">
                <a:solidFill>
                  <a:schemeClr val="tx1"/>
                </a:solidFill>
              </a:rPr>
              <a:t>Puhelinkeskustelun jälkeen myyjän on toimitettava tekemänsä tarjous kuluttajalle kirjallisesti tai muulla pysyvällä tavalla</a:t>
            </a:r>
            <a:r>
              <a:rPr lang="fi-FI" sz="1900" strike="sngStrike" dirty="0">
                <a:solidFill>
                  <a:schemeClr val="tx1"/>
                </a:solidFill>
              </a:rPr>
              <a:t> </a:t>
            </a:r>
            <a:r>
              <a:rPr lang="fi-FI" sz="1900" dirty="0">
                <a:solidFill>
                  <a:schemeClr val="tx1"/>
                </a:solidFill>
              </a:rPr>
              <a:t>esimerkiksi sähköpostiosoitteeseen tai henkilökohtaiseen asiakaskansioon.</a:t>
            </a:r>
          </a:p>
          <a:p>
            <a:r>
              <a:rPr lang="fi-FI" sz="1900" dirty="0">
                <a:solidFill>
                  <a:schemeClr val="tx1"/>
                </a:solidFill>
              </a:rPr>
              <a:t>Ennen kuin sopimuksesta tulee sitova, kuluttajan on hyväksyttävä tarjous puhelinkeskustelun jälkeen kirjallisesti tai muulla pysyvällä tavalla. </a:t>
            </a:r>
          </a:p>
          <a:p>
            <a:r>
              <a:rPr lang="fi-FI" sz="1900" dirty="0">
                <a:solidFill>
                  <a:schemeClr val="tx1"/>
                </a:solidFill>
              </a:rPr>
              <a:t>Myyjän on tarjouksen toimittamisen yhteydessä ilmoitettava, että kuluttaja ei tule sidotuksi sopimukseen, jos hän ei hyväksy kyseistä tarjousta pysyvällä tavalla, eikä hänellä ole velvollisuutta maksaa hyödykettä eikä palauttaa tai säilyttää sitä. </a:t>
            </a:r>
          </a:p>
          <a:p>
            <a:r>
              <a:rPr lang="fi-FI" sz="1900" dirty="0">
                <a:solidFill>
                  <a:schemeClr val="tx1"/>
                </a:solidFill>
              </a:rPr>
              <a:t>Myyjän ei tarvitse pyytää kirjallista vahvistusta,</a:t>
            </a:r>
            <a:br>
              <a:rPr lang="fi-FI" sz="1900" dirty="0">
                <a:solidFill>
                  <a:schemeClr val="tx1"/>
                </a:solidFill>
              </a:rPr>
            </a:br>
            <a:r>
              <a:rPr lang="fi-FI" sz="1900" dirty="0">
                <a:solidFill>
                  <a:schemeClr val="tx1"/>
                </a:solidFill>
              </a:rPr>
              <a:t>- jos kuluttaja on omasta aloitteestaan ottanut yhteyttä myyjään tai </a:t>
            </a:r>
            <a:br>
              <a:rPr lang="fi-FI" sz="1900" dirty="0">
                <a:solidFill>
                  <a:schemeClr val="tx1"/>
                </a:solidFill>
              </a:rPr>
            </a:br>
            <a:r>
              <a:rPr lang="fi-FI" sz="1900" dirty="0">
                <a:solidFill>
                  <a:schemeClr val="tx1"/>
                </a:solidFill>
              </a:rPr>
              <a:t>- jos myyjä on ottanut kuluttajaan yhteyttä hänen nimenomaisesta pyynnöstään.</a:t>
            </a:r>
            <a:endParaRPr lang="fi-FI" sz="1900" strike="sngStrike" dirty="0">
              <a:solidFill>
                <a:schemeClr val="tx1"/>
              </a:solidFill>
            </a:endParaRPr>
          </a:p>
        </p:txBody>
      </p:sp>
      <p:sp>
        <p:nvSpPr>
          <p:cNvPr id="4" name="Päivämäärän paikkamerkki 3">
            <a:extLst>
              <a:ext uri="{FF2B5EF4-FFF2-40B4-BE49-F238E27FC236}">
                <a16:creationId xmlns:a16="http://schemas.microsoft.com/office/drawing/2014/main" id="{E9FC1A33-19A8-7D5A-8B2B-5FC418FF4974}"/>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Dian numeron paikkamerkki 4">
            <a:extLst>
              <a:ext uri="{FF2B5EF4-FFF2-40B4-BE49-F238E27FC236}">
                <a16:creationId xmlns:a16="http://schemas.microsoft.com/office/drawing/2014/main" id="{33B9BBA5-6B79-78F0-F056-C2BA1903FC96}"/>
              </a:ext>
            </a:extLst>
          </p:cNvPr>
          <p:cNvSpPr>
            <a:spLocks noGrp="1"/>
          </p:cNvSpPr>
          <p:nvPr>
            <p:ph type="sldNum" sz="quarter" idx="12"/>
          </p:nvPr>
        </p:nvSpPr>
        <p:spPr/>
        <p:txBody>
          <a:bodyPr/>
          <a:lstStyle/>
          <a:p>
            <a:fld id="{BCF0A276-16AC-415C-9B55-D9215934A45F}" type="slidenum">
              <a:rPr lang="fi-FI" smtClean="0"/>
              <a:t>21</a:t>
            </a:fld>
            <a:endParaRPr lang="fi-FI"/>
          </a:p>
        </p:txBody>
      </p:sp>
    </p:spTree>
    <p:extLst>
      <p:ext uri="{BB962C8B-B14F-4D97-AF65-F5344CB8AC3E}">
        <p14:creationId xmlns:p14="http://schemas.microsoft.com/office/powerpoint/2010/main" val="477258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915EC895-1562-462D-8A52-D825ADFE504A}"/>
              </a:ext>
            </a:extLst>
          </p:cNvPr>
          <p:cNvSpPr>
            <a:spLocks noGrp="1"/>
          </p:cNvSpPr>
          <p:nvPr>
            <p:ph type="title"/>
          </p:nvPr>
        </p:nvSpPr>
        <p:spPr/>
        <p:txBody>
          <a:bodyPr/>
          <a:lstStyle/>
          <a:p>
            <a:r>
              <a:rPr lang="fi-FI" dirty="0"/>
              <a:t>Peruuttamisoikeus puhelinmyynnissä</a:t>
            </a:r>
          </a:p>
        </p:txBody>
      </p:sp>
      <p:sp>
        <p:nvSpPr>
          <p:cNvPr id="3" name="Sisällön paikkamerkki 2">
            <a:extLst>
              <a:ext uri="{FF2B5EF4-FFF2-40B4-BE49-F238E27FC236}">
                <a16:creationId xmlns:a16="http://schemas.microsoft.com/office/drawing/2014/main" id="{B86151BB-A5C6-4CE6-85C9-7341CCFF34B8}"/>
              </a:ext>
            </a:extLst>
          </p:cNvPr>
          <p:cNvSpPr>
            <a:spLocks noGrp="1"/>
          </p:cNvSpPr>
          <p:nvPr>
            <p:ph idx="1"/>
          </p:nvPr>
        </p:nvSpPr>
        <p:spPr>
          <a:xfrm>
            <a:off x="1098176" y="1894430"/>
            <a:ext cx="9991166" cy="3716151"/>
          </a:xfrm>
        </p:spPr>
        <p:txBody>
          <a:bodyPr/>
          <a:lstStyle/>
          <a:p>
            <a:pPr marL="0" indent="0">
              <a:buNone/>
            </a:pPr>
            <a:r>
              <a:rPr lang="fi-FI" dirty="0"/>
              <a:t>Useimmilla puhelinmyynnissä ostetuilla tuotteilla on yleensä </a:t>
            </a:r>
            <a:r>
              <a:rPr lang="fi-FI" b="1" dirty="0"/>
              <a:t>14 päivän peruuttamisoikeus</a:t>
            </a:r>
            <a:r>
              <a:rPr lang="fi-FI" dirty="0"/>
              <a:t>. Kaupan peruuttamisesta on ilmoitettava myyjälle.</a:t>
            </a:r>
          </a:p>
          <a:p>
            <a:pPr marL="0" indent="0">
              <a:buNone/>
            </a:pPr>
            <a:r>
              <a:rPr lang="fi-FI" dirty="0"/>
              <a:t>Peruuttamisoikeuteen on laissa myös poikkeuksia. </a:t>
            </a:r>
          </a:p>
          <a:p>
            <a:r>
              <a:rPr lang="fi-FI" dirty="0"/>
              <a:t>Peruuttamisoikeutta ei ole esimerkiksi lisäravinteilla tai vitamiineilla, jos niiden pakkauksen sinetti on avattu. </a:t>
            </a:r>
          </a:p>
          <a:p>
            <a:endParaRPr lang="fi-FI" dirty="0"/>
          </a:p>
          <a:p>
            <a:endParaRPr lang="fi-FI" dirty="0"/>
          </a:p>
        </p:txBody>
      </p:sp>
    </p:spTree>
    <p:extLst>
      <p:ext uri="{BB962C8B-B14F-4D97-AF65-F5344CB8AC3E}">
        <p14:creationId xmlns:p14="http://schemas.microsoft.com/office/powerpoint/2010/main" val="167147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60F320B-A742-455B-BF60-F4D90E0A6E04}"/>
              </a:ext>
            </a:extLst>
          </p:cNvPr>
          <p:cNvSpPr>
            <a:spLocks noGrp="1"/>
          </p:cNvSpPr>
          <p:nvPr>
            <p:ph type="title"/>
          </p:nvPr>
        </p:nvSpPr>
        <p:spPr>
          <a:xfrm>
            <a:off x="1098175" y="540141"/>
            <a:ext cx="10386415" cy="647213"/>
          </a:xfrm>
        </p:spPr>
        <p:txBody>
          <a:bodyPr/>
          <a:lstStyle/>
          <a:p>
            <a:r>
              <a:rPr lang="fi-FI" dirty="0"/>
              <a:t>Ratkaisuja puhelinmyynnin ongelmatilanteisiin</a:t>
            </a:r>
          </a:p>
        </p:txBody>
      </p:sp>
      <p:sp>
        <p:nvSpPr>
          <p:cNvPr id="3" name="Sisällön paikkamerkki 2">
            <a:extLst>
              <a:ext uri="{FF2B5EF4-FFF2-40B4-BE49-F238E27FC236}">
                <a16:creationId xmlns:a16="http://schemas.microsoft.com/office/drawing/2014/main" id="{B86151BB-A5C6-4CE6-85C9-7341CCFF34B8}"/>
              </a:ext>
            </a:extLst>
          </p:cNvPr>
          <p:cNvSpPr>
            <a:spLocks noGrp="1"/>
          </p:cNvSpPr>
          <p:nvPr>
            <p:ph idx="1"/>
          </p:nvPr>
        </p:nvSpPr>
        <p:spPr>
          <a:xfrm>
            <a:off x="1098176" y="1273457"/>
            <a:ext cx="9991166" cy="4683791"/>
          </a:xfrm>
        </p:spPr>
        <p:txBody>
          <a:bodyPr/>
          <a:lstStyle/>
          <a:p>
            <a:r>
              <a:rPr lang="fi-FI" sz="2300" dirty="0"/>
              <a:t>Myyjien puhelinsoittoja voi vähentää ilmoittautumalla puhelinmarkkinoinnin rajoituspalveluihin tai kieltämällä tietojen luovutuksen viranomaisten järjestelmistä. Palvelut eivät poista kaikkia soittoja, mutta ne pitävät loitolla suuren osan suomalaisista yrityksistä.</a:t>
            </a:r>
            <a:br>
              <a:rPr lang="fi-FI" sz="2300" dirty="0"/>
            </a:br>
            <a:r>
              <a:rPr lang="fi-FI" sz="2300" dirty="0">
                <a:hlinkClick r:id="rId2"/>
              </a:rPr>
              <a:t>Suoramarkkinoinnin kieltäminen (linkki aukeaa </a:t>
            </a:r>
            <a:r>
              <a:rPr lang="fi-FI" sz="2300" dirty="0" err="1">
                <a:hlinkClick r:id="rId2"/>
              </a:rPr>
              <a:t>KKV:n</a:t>
            </a:r>
            <a:r>
              <a:rPr lang="fi-FI" sz="2300" dirty="0">
                <a:hlinkClick r:id="rId2"/>
              </a:rPr>
              <a:t> verkkosivuilla)</a:t>
            </a:r>
            <a:endParaRPr lang="fi-FI" sz="2300" dirty="0"/>
          </a:p>
          <a:p>
            <a:r>
              <a:rPr lang="fi-FI" sz="2300" dirty="0"/>
              <a:t>Omaisen puolesta suoramarkkinointikiellon voi tehdä valtakirjalla. Valtakirjan tekemiseen ei tarvitse siis lakimiestä tai juridista osaamista. Internetistä löytyy useita valtakirjamalleja, joita voi käyttää pohjana.</a:t>
            </a:r>
          </a:p>
          <a:p>
            <a:r>
              <a:rPr lang="fi-FI" sz="2300" dirty="0"/>
              <a:t>Myös edunvalvontavaltuutus on valtakirja, jolla jokainen voi valtuuttaa haluamansa henkilön huolehtimaan asioistaan silloin, kun tulee kykenemättömäksi hoitamaan asioitaan.</a:t>
            </a:r>
          </a:p>
        </p:txBody>
      </p:sp>
    </p:spTree>
    <p:extLst>
      <p:ext uri="{BB962C8B-B14F-4D97-AF65-F5344CB8AC3E}">
        <p14:creationId xmlns:p14="http://schemas.microsoft.com/office/powerpoint/2010/main" val="3196553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2D58A8-9237-46FF-8AB8-F9C0D7AE0C63}"/>
              </a:ext>
            </a:extLst>
          </p:cNvPr>
          <p:cNvSpPr>
            <a:spLocks noGrp="1"/>
          </p:cNvSpPr>
          <p:nvPr>
            <p:ph type="title"/>
          </p:nvPr>
        </p:nvSpPr>
        <p:spPr>
          <a:xfrm>
            <a:off x="1098176" y="646898"/>
            <a:ext cx="9991166" cy="687332"/>
          </a:xfrm>
        </p:spPr>
        <p:txBody>
          <a:bodyPr/>
          <a:lstStyle/>
          <a:p>
            <a:r>
              <a:rPr lang="fi-FI" dirty="0"/>
              <a:t>Osaatko sanoa ei kiitos?</a:t>
            </a:r>
          </a:p>
        </p:txBody>
      </p:sp>
      <p:sp>
        <p:nvSpPr>
          <p:cNvPr id="3" name="Sisällön paikkamerkki 2">
            <a:extLst>
              <a:ext uri="{FF2B5EF4-FFF2-40B4-BE49-F238E27FC236}">
                <a16:creationId xmlns:a16="http://schemas.microsoft.com/office/drawing/2014/main" id="{01F39505-202F-4C07-93BC-865910E1561C}"/>
              </a:ext>
            </a:extLst>
          </p:cNvPr>
          <p:cNvSpPr>
            <a:spLocks noGrp="1"/>
          </p:cNvSpPr>
          <p:nvPr>
            <p:ph idx="1"/>
          </p:nvPr>
        </p:nvSpPr>
        <p:spPr>
          <a:xfrm>
            <a:off x="1098176" y="1334230"/>
            <a:ext cx="9991166" cy="4668203"/>
          </a:xfrm>
        </p:spPr>
        <p:txBody>
          <a:bodyPr>
            <a:normAutofit fontScale="92500"/>
          </a:bodyPr>
          <a:lstStyle/>
          <a:p>
            <a:pPr marL="0" indent="0">
              <a:buNone/>
            </a:pPr>
            <a:r>
              <a:rPr lang="fi-FI" dirty="0"/>
              <a:t>Jos sinulle yritetään myydä jotakin, </a:t>
            </a:r>
            <a:br>
              <a:rPr lang="fi-FI" dirty="0"/>
            </a:br>
            <a:r>
              <a:rPr lang="fi-FI" dirty="0"/>
              <a:t>etkä ole kiinnostunut, toimi näin</a:t>
            </a:r>
          </a:p>
          <a:p>
            <a:pPr marL="514350" indent="-514350">
              <a:lnSpc>
                <a:spcPct val="150000"/>
              </a:lnSpc>
              <a:buFont typeface="+mj-lt"/>
              <a:buAutoNum type="arabicPeriod"/>
            </a:pPr>
            <a:r>
              <a:rPr lang="fi-FI" dirty="0"/>
              <a:t>Vastaa jämäkästi:</a:t>
            </a:r>
            <a:br>
              <a:rPr lang="fi-FI" dirty="0"/>
            </a:br>
            <a:r>
              <a:rPr lang="fi-FI" b="1" dirty="0"/>
              <a:t>Ei kiitos – en ole kiinnostunut. </a:t>
            </a:r>
            <a:br>
              <a:rPr lang="fi-FI" dirty="0"/>
            </a:br>
            <a:r>
              <a:rPr lang="fi-FI" sz="2200" dirty="0"/>
              <a:t>TAI </a:t>
            </a:r>
            <a:br>
              <a:rPr lang="fi-FI" dirty="0"/>
            </a:br>
            <a:r>
              <a:rPr lang="fi-FI" b="1" dirty="0"/>
              <a:t>Ei kiitos – olen valtuuttanut läheiseni hoitamaan asioitani.</a:t>
            </a:r>
          </a:p>
          <a:p>
            <a:pPr marL="514350" indent="-514350">
              <a:buFont typeface="+mj-lt"/>
              <a:buAutoNum type="arabicPeriod"/>
            </a:pPr>
            <a:r>
              <a:rPr lang="fi-FI" dirty="0"/>
              <a:t>Toivota hyvää päivän jatkoa.</a:t>
            </a:r>
          </a:p>
          <a:p>
            <a:pPr marL="514350" indent="-514350">
              <a:buFont typeface="+mj-lt"/>
              <a:buAutoNum type="arabicPeriod"/>
            </a:pPr>
            <a:r>
              <a:rPr lang="fi-FI" dirty="0"/>
              <a:t>Lopeta puhelu tai poistu myyntipaikalta.</a:t>
            </a:r>
          </a:p>
        </p:txBody>
      </p:sp>
      <p:sp>
        <p:nvSpPr>
          <p:cNvPr id="4" name="Päivämäärän paikkamerkki 3">
            <a:extLst>
              <a:ext uri="{FF2B5EF4-FFF2-40B4-BE49-F238E27FC236}">
                <a16:creationId xmlns:a16="http://schemas.microsoft.com/office/drawing/2014/main" id="{4FEEEAB5-CB18-4202-AFD4-1686EFFB1CD5}"/>
              </a:ext>
            </a:extLst>
          </p:cNvPr>
          <p:cNvSpPr>
            <a:spLocks noGrp="1"/>
          </p:cNvSpPr>
          <p:nvPr>
            <p:ph type="dt" sz="half" idx="10"/>
          </p:nvPr>
        </p:nvSpPr>
        <p:spPr/>
        <p:txBody>
          <a:bodyPr/>
          <a:lstStyle/>
          <a:p>
            <a:fld id="{E2D0AFDF-6426-4FF4-85C9-7A3E61B8DCC6}" type="datetime1">
              <a:rPr lang="fi-FI" smtClean="0"/>
              <a:t>4.4.2023</a:t>
            </a:fld>
            <a:endParaRPr lang="fi-FI"/>
          </a:p>
        </p:txBody>
      </p:sp>
      <p:sp>
        <p:nvSpPr>
          <p:cNvPr id="6" name="Dian numeron paikkamerkki 5">
            <a:extLst>
              <a:ext uri="{FF2B5EF4-FFF2-40B4-BE49-F238E27FC236}">
                <a16:creationId xmlns:a16="http://schemas.microsoft.com/office/drawing/2014/main" id="{B0301EE9-377C-4D3B-BC17-22C39D267A58}"/>
              </a:ext>
            </a:extLst>
          </p:cNvPr>
          <p:cNvSpPr>
            <a:spLocks noGrp="1"/>
          </p:cNvSpPr>
          <p:nvPr>
            <p:ph type="sldNum" sz="quarter" idx="12"/>
          </p:nvPr>
        </p:nvSpPr>
        <p:spPr/>
        <p:txBody>
          <a:bodyPr/>
          <a:lstStyle/>
          <a:p>
            <a:fld id="{78E6364A-0FEF-4255-AD7E-040BCA84EF2F}" type="slidenum">
              <a:rPr lang="fi-FI" smtClean="0"/>
              <a:t>24</a:t>
            </a:fld>
            <a:endParaRPr lang="fi-FI"/>
          </a:p>
        </p:txBody>
      </p:sp>
    </p:spTree>
    <p:extLst>
      <p:ext uri="{BB962C8B-B14F-4D97-AF65-F5344CB8AC3E}">
        <p14:creationId xmlns:p14="http://schemas.microsoft.com/office/powerpoint/2010/main" val="1738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p:txBody>
          <a:bodyPr/>
          <a:lstStyle/>
          <a:p>
            <a:r>
              <a:rPr lang="fi-FI" dirty="0"/>
              <a:t>Kaupan purku poikkeustilanteissa</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25</a:t>
            </a:fld>
            <a:endParaRPr lang="fi-FI"/>
          </a:p>
        </p:txBody>
      </p:sp>
    </p:spTree>
    <p:extLst>
      <p:ext uri="{BB962C8B-B14F-4D97-AF65-F5344CB8AC3E}">
        <p14:creationId xmlns:p14="http://schemas.microsoft.com/office/powerpoint/2010/main" val="79006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60F320B-A742-455B-BF60-F4D90E0A6E04}"/>
              </a:ext>
            </a:extLst>
          </p:cNvPr>
          <p:cNvSpPr>
            <a:spLocks noGrp="1"/>
          </p:cNvSpPr>
          <p:nvPr>
            <p:ph type="title"/>
          </p:nvPr>
        </p:nvSpPr>
        <p:spPr>
          <a:xfrm>
            <a:off x="1016289" y="388137"/>
            <a:ext cx="9991166" cy="585799"/>
          </a:xfrm>
        </p:spPr>
        <p:txBody>
          <a:bodyPr/>
          <a:lstStyle/>
          <a:p>
            <a:r>
              <a:rPr lang="fi-FI" dirty="0"/>
              <a:t>Sopimuksen pätemättömyys</a:t>
            </a:r>
          </a:p>
        </p:txBody>
      </p:sp>
      <p:sp>
        <p:nvSpPr>
          <p:cNvPr id="3" name="Sisällön paikkamerkki 2">
            <a:extLst>
              <a:ext uri="{FF2B5EF4-FFF2-40B4-BE49-F238E27FC236}">
                <a16:creationId xmlns:a16="http://schemas.microsoft.com/office/drawing/2014/main" id="{B86151BB-A5C6-4CE6-85C9-7341CCFF34B8}"/>
              </a:ext>
            </a:extLst>
          </p:cNvPr>
          <p:cNvSpPr>
            <a:spLocks noGrp="1"/>
          </p:cNvSpPr>
          <p:nvPr>
            <p:ph idx="1"/>
          </p:nvPr>
        </p:nvSpPr>
        <p:spPr>
          <a:xfrm>
            <a:off x="1016289" y="1089212"/>
            <a:ext cx="9991166" cy="4997689"/>
          </a:xfrm>
        </p:spPr>
        <p:txBody>
          <a:bodyPr/>
          <a:lstStyle/>
          <a:p>
            <a:pPr marL="0" indent="0">
              <a:buNone/>
            </a:pPr>
            <a:r>
              <a:rPr lang="fi-FI" sz="2400" dirty="0"/>
              <a:t>Sopimuksen pätemättömyyteen voi vedota esimerkiksi silloin, jos:</a:t>
            </a:r>
          </a:p>
          <a:p>
            <a:pPr lvl="0"/>
            <a:r>
              <a:rPr lang="fi-FI" sz="2200" dirty="0"/>
              <a:t>Kuluttaja on painostettu tekemään ostopäätös, jota hän ei ilman painostamista olisi tehnyt.</a:t>
            </a:r>
          </a:p>
          <a:p>
            <a:r>
              <a:rPr lang="fi-FI" sz="2200" dirty="0"/>
              <a:t>Kuluttaja ei ole ollut oikeustoimikelpoinen, esimerkiksi oikeustoimikelpoisuutta on viranomaisen päätöksellä rajattu tai muutoin luotettavasti pystytään osoittamaan, ettei ostaja ole kyennyt ymmärtämään sopimuksen merkitystä.</a:t>
            </a:r>
          </a:p>
          <a:p>
            <a:pPr lvl="0"/>
            <a:r>
              <a:rPr lang="fi-FI" sz="2200" dirty="0"/>
              <a:t>Myyjä on sopimuksen aikaansaamiseksi käyttänyt hyväksi ikäihmisen yksinäisyyttä, väsymystä, sairautta tai vanhuuden heikkoutta - esimerkiksi muistisairautta.</a:t>
            </a:r>
          </a:p>
          <a:p>
            <a:r>
              <a:rPr lang="fi-FI" sz="2200" dirty="0"/>
              <a:t>Jos sopimus todetaan pätemättömäksi, myyjällä ei ole oikeutta vaatia maksuja miltään osin.</a:t>
            </a:r>
          </a:p>
          <a:p>
            <a:endParaRPr lang="fi-FI" dirty="0"/>
          </a:p>
        </p:txBody>
      </p:sp>
    </p:spTree>
    <p:extLst>
      <p:ext uri="{BB962C8B-B14F-4D97-AF65-F5344CB8AC3E}">
        <p14:creationId xmlns:p14="http://schemas.microsoft.com/office/powerpoint/2010/main" val="47430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60F320B-A742-455B-BF60-F4D90E0A6E04}"/>
              </a:ext>
            </a:extLst>
          </p:cNvPr>
          <p:cNvSpPr>
            <a:spLocks noGrp="1"/>
          </p:cNvSpPr>
          <p:nvPr>
            <p:ph type="title"/>
          </p:nvPr>
        </p:nvSpPr>
        <p:spPr>
          <a:xfrm>
            <a:off x="1029938" y="458255"/>
            <a:ext cx="9991166" cy="708629"/>
          </a:xfrm>
        </p:spPr>
        <p:txBody>
          <a:bodyPr/>
          <a:lstStyle/>
          <a:p>
            <a:r>
              <a:rPr lang="fi-FI" dirty="0"/>
              <a:t>Sopimuksen kohtuullistaminen</a:t>
            </a:r>
          </a:p>
        </p:txBody>
      </p:sp>
      <p:sp>
        <p:nvSpPr>
          <p:cNvPr id="3" name="Sisällön paikkamerkki 2">
            <a:extLst>
              <a:ext uri="{FF2B5EF4-FFF2-40B4-BE49-F238E27FC236}">
                <a16:creationId xmlns:a16="http://schemas.microsoft.com/office/drawing/2014/main" id="{B86151BB-A5C6-4CE6-85C9-7341CCFF34B8}"/>
              </a:ext>
            </a:extLst>
          </p:cNvPr>
          <p:cNvSpPr>
            <a:spLocks noGrp="1"/>
          </p:cNvSpPr>
          <p:nvPr>
            <p:ph idx="1"/>
          </p:nvPr>
        </p:nvSpPr>
        <p:spPr>
          <a:xfrm>
            <a:off x="1029937" y="1166884"/>
            <a:ext cx="10324999" cy="3716151"/>
          </a:xfrm>
        </p:spPr>
        <p:txBody>
          <a:bodyPr/>
          <a:lstStyle/>
          <a:p>
            <a:r>
              <a:rPr lang="fi-FI" sz="2600" dirty="0"/>
              <a:t>Sopimuksen kohtuullistamista voi vaatia, jos sopimuksen ehto on kohtuuton. Esimerkiksi hinta on yleistä hintatasoa huomattavasti kalliimpi tai sopimuksen peruuttamiseen liittyvä sopimussakko on erityisen suuri.</a:t>
            </a:r>
          </a:p>
          <a:p>
            <a:r>
              <a:rPr lang="fi-FI" sz="2600" dirty="0"/>
              <a:t>Sopimusehdon kohtuuttomuus ei tarkoita yleensä sitä, että koko sopimus olisi pätemätön. Vaikka yksi ehto olisi kohtuuton, sopimus pysyy yleensä muilta osin ennallaan ja voimassa.</a:t>
            </a:r>
          </a:p>
          <a:p>
            <a:r>
              <a:rPr lang="fi-FI" sz="2600" dirty="0"/>
              <a:t>Sopimus voi olla kokonaisuudessaan pätemätön, jos sen sopimusehdot ovat niin kohtuuttomat, että sopimuksessa pysymistä ei voida edellyttää.</a:t>
            </a:r>
          </a:p>
          <a:p>
            <a:pPr marL="0" indent="0">
              <a:buNone/>
            </a:pPr>
            <a:endParaRPr lang="fi-FI" sz="2600" dirty="0"/>
          </a:p>
        </p:txBody>
      </p:sp>
    </p:spTree>
    <p:extLst>
      <p:ext uri="{BB962C8B-B14F-4D97-AF65-F5344CB8AC3E}">
        <p14:creationId xmlns:p14="http://schemas.microsoft.com/office/powerpoint/2010/main" val="1400981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89BF99-5391-4FFE-A836-9CAE94391BD7}"/>
              </a:ext>
            </a:extLst>
          </p:cNvPr>
          <p:cNvSpPr>
            <a:spLocks noGrp="1"/>
          </p:cNvSpPr>
          <p:nvPr>
            <p:ph type="title"/>
          </p:nvPr>
        </p:nvSpPr>
        <p:spPr>
          <a:xfrm>
            <a:off x="975513" y="339403"/>
            <a:ext cx="9991166" cy="441914"/>
          </a:xfrm>
        </p:spPr>
        <p:txBody>
          <a:bodyPr/>
          <a:lstStyle/>
          <a:p>
            <a:pPr algn="ctr"/>
            <a:r>
              <a:rPr lang="fi-FI" sz="2400" dirty="0"/>
              <a:t>Video: Näissä tilanteissa voit vaatia kaupan perumista </a:t>
            </a:r>
          </a:p>
        </p:txBody>
      </p:sp>
      <p:sp>
        <p:nvSpPr>
          <p:cNvPr id="6" name="Tekstiruutu 5">
            <a:extLst>
              <a:ext uri="{FF2B5EF4-FFF2-40B4-BE49-F238E27FC236}">
                <a16:creationId xmlns:a16="http://schemas.microsoft.com/office/drawing/2014/main" id="{584BBD55-EB85-4BE9-BE54-8F64727C21E5}"/>
              </a:ext>
            </a:extLst>
          </p:cNvPr>
          <p:cNvSpPr txBox="1"/>
          <p:nvPr/>
        </p:nvSpPr>
        <p:spPr>
          <a:xfrm>
            <a:off x="1659305" y="784712"/>
            <a:ext cx="9005248" cy="553998"/>
          </a:xfrm>
          <a:prstGeom prst="rect">
            <a:avLst/>
          </a:prstGeom>
          <a:noFill/>
        </p:spPr>
        <p:txBody>
          <a:bodyPr wrap="square" lIns="0" tIns="0" rIns="0" bIns="0" rtlCol="0">
            <a:spAutoFit/>
          </a:bodyPr>
          <a:lstStyle/>
          <a:p>
            <a:r>
              <a:rPr lang="fi-FI" dirty="0">
                <a:solidFill>
                  <a:schemeClr val="tx2"/>
                </a:solidFill>
              </a:rPr>
              <a:t>Voit katsoa videon myös </a:t>
            </a:r>
            <a:r>
              <a:rPr lang="fi-FI" dirty="0" err="1">
                <a:solidFill>
                  <a:schemeClr val="tx2"/>
                </a:solidFill>
              </a:rPr>
              <a:t>Youtubessa</a:t>
            </a:r>
            <a:r>
              <a:rPr lang="fi-FI" dirty="0">
                <a:solidFill>
                  <a:schemeClr val="tx2"/>
                </a:solidFill>
              </a:rPr>
              <a:t> osoitteessa </a:t>
            </a:r>
            <a:r>
              <a:rPr lang="fi-FI" dirty="0">
                <a:solidFill>
                  <a:schemeClr val="tx2"/>
                </a:solidFill>
                <a:hlinkClick r:id="rId3"/>
              </a:rPr>
              <a:t>https://youtu.be/4In7QtYAUYQ</a:t>
            </a:r>
            <a:endParaRPr lang="fi-FI" dirty="0">
              <a:solidFill>
                <a:schemeClr val="tx2"/>
              </a:solidFill>
            </a:endParaRPr>
          </a:p>
          <a:p>
            <a:endParaRPr lang="fi-FI" dirty="0">
              <a:solidFill>
                <a:schemeClr val="tx2"/>
              </a:solidFill>
            </a:endParaRPr>
          </a:p>
        </p:txBody>
      </p:sp>
      <p:pic>
        <p:nvPicPr>
          <p:cNvPr id="7" name="Online-media 6">
            <a:hlinkClick r:id="" action="ppaction://media"/>
            <a:extLst>
              <a:ext uri="{FF2B5EF4-FFF2-40B4-BE49-F238E27FC236}">
                <a16:creationId xmlns:a16="http://schemas.microsoft.com/office/drawing/2014/main" id="{858F0526-D1BD-4B19-888A-6ECAB026B4DE}"/>
              </a:ext>
              <a:ext uri="{C183D7F6-B498-43B3-948B-1728B52AA6E4}">
                <adec:decorative xmlns:adec="http://schemas.microsoft.com/office/drawing/2017/decorative" val="1"/>
              </a:ext>
            </a:extLst>
          </p:cNvPr>
          <p:cNvPicPr>
            <a:picLocks noGrp="1" noRot="1" noChangeAspect="1"/>
          </p:cNvPicPr>
          <p:nvPr>
            <p:ph idx="1"/>
            <a:videoFile r:link="rId1"/>
          </p:nvPr>
        </p:nvPicPr>
        <p:blipFill>
          <a:blip r:embed="rId4"/>
          <a:stretch>
            <a:fillRect/>
          </a:stretch>
        </p:blipFill>
        <p:spPr>
          <a:xfrm>
            <a:off x="1731781" y="1144683"/>
            <a:ext cx="8728438" cy="4932000"/>
          </a:xfrm>
          <a:prstGeom prst="rect">
            <a:avLst/>
          </a:prstGeom>
        </p:spPr>
      </p:pic>
      <p:sp>
        <p:nvSpPr>
          <p:cNvPr id="4" name="Päivämäärän paikkamerkki 3">
            <a:extLst>
              <a:ext uri="{FF2B5EF4-FFF2-40B4-BE49-F238E27FC236}">
                <a16:creationId xmlns:a16="http://schemas.microsoft.com/office/drawing/2014/main" id="{C92E9399-EC3B-4A09-B41F-27EF91EE6A0F}"/>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Dian numeron paikkamerkki 4">
            <a:extLst>
              <a:ext uri="{FF2B5EF4-FFF2-40B4-BE49-F238E27FC236}">
                <a16:creationId xmlns:a16="http://schemas.microsoft.com/office/drawing/2014/main" id="{E583A019-32A0-427A-B126-65D42B6A2D64}"/>
              </a:ext>
            </a:extLst>
          </p:cNvPr>
          <p:cNvSpPr>
            <a:spLocks noGrp="1"/>
          </p:cNvSpPr>
          <p:nvPr>
            <p:ph type="sldNum" sz="quarter" idx="12"/>
          </p:nvPr>
        </p:nvSpPr>
        <p:spPr/>
        <p:txBody>
          <a:bodyPr/>
          <a:lstStyle/>
          <a:p>
            <a:fld id="{BCF0A276-16AC-415C-9B55-D9215934A45F}" type="slidenum">
              <a:rPr lang="fi-FI" smtClean="0"/>
              <a:t>28</a:t>
            </a:fld>
            <a:endParaRPr lang="fi-FI"/>
          </a:p>
        </p:txBody>
      </p:sp>
    </p:spTree>
    <p:extLst>
      <p:ext uri="{BB962C8B-B14F-4D97-AF65-F5344CB8AC3E}">
        <p14:creationId xmlns:p14="http://schemas.microsoft.com/office/powerpoint/2010/main" val="3345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p:txBody>
          <a:bodyPr/>
          <a:lstStyle/>
          <a:p>
            <a:r>
              <a:rPr lang="fi-FI" dirty="0"/>
              <a:t>Verkkokaupat </a:t>
            </a:r>
            <a:br>
              <a:rPr lang="fi-FI" dirty="0"/>
            </a:br>
            <a:r>
              <a:rPr lang="fi-FI" dirty="0"/>
              <a:t>– huijaukset ja tilausansat</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29</a:t>
            </a:fld>
            <a:endParaRPr lang="fi-FI"/>
          </a:p>
        </p:txBody>
      </p:sp>
    </p:spTree>
    <p:extLst>
      <p:ext uri="{BB962C8B-B14F-4D97-AF65-F5344CB8AC3E}">
        <p14:creationId xmlns:p14="http://schemas.microsoft.com/office/powerpoint/2010/main" val="199659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CED29D-E650-4151-8B0E-C97B2FB42E7A}"/>
              </a:ext>
            </a:extLst>
          </p:cNvPr>
          <p:cNvSpPr txBox="1">
            <a:spLocks noGrp="1"/>
          </p:cNvSpPr>
          <p:nvPr>
            <p:ph type="title" idx="4294967295"/>
          </p:nvPr>
        </p:nvSpPr>
        <p:spPr>
          <a:xfrm>
            <a:off x="1432855" y="383542"/>
            <a:ext cx="914416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nSpc>
                <a:spcPct val="100000"/>
              </a:lnSpc>
              <a:spcBef>
                <a:spcPts val="0"/>
              </a:spcBef>
              <a:defRPr/>
            </a:pPr>
            <a:r>
              <a:rPr lang="fi-FI" sz="2400" dirty="0"/>
              <a:t>Video: Aloita katsomalla video kuluttajansuojan perusasioista</a:t>
            </a:r>
            <a:endParaRPr kumimoji="0" lang="fi-FI" sz="2400" b="0" i="0" u="none" strike="noStrike" kern="1200" cap="none" spc="0" normalizeH="0" baseline="0" noProof="0" dirty="0">
              <a:ln>
                <a:noFill/>
              </a:ln>
              <a:solidFill>
                <a:schemeClr val="tx2"/>
              </a:solidFill>
              <a:effectLst/>
              <a:uLnTx/>
              <a:uFillTx/>
              <a:latin typeface="+mj-lt"/>
              <a:ea typeface="+mn-ea"/>
              <a:cs typeface="+mn-cs"/>
            </a:endParaRPr>
          </a:p>
        </p:txBody>
      </p:sp>
      <p:sp>
        <p:nvSpPr>
          <p:cNvPr id="3" name="Tekstiruutu 2">
            <a:extLst>
              <a:ext uri="{FF2B5EF4-FFF2-40B4-BE49-F238E27FC236}">
                <a16:creationId xmlns:a16="http://schemas.microsoft.com/office/drawing/2014/main" id="{3989D410-6A66-40F5-9626-8CBF241C9092}"/>
              </a:ext>
            </a:extLst>
          </p:cNvPr>
          <p:cNvSpPr txBox="1"/>
          <p:nvPr/>
        </p:nvSpPr>
        <p:spPr>
          <a:xfrm>
            <a:off x="1469263" y="848586"/>
            <a:ext cx="8982384" cy="276999"/>
          </a:xfrm>
          <a:prstGeom prst="rect">
            <a:avLst/>
          </a:prstGeom>
          <a:noFill/>
        </p:spPr>
        <p:txBody>
          <a:bodyPr wrap="square" lIns="0" tIns="0" rIns="0" bIns="0" rtlCol="0">
            <a:spAutoFit/>
          </a:bodyPr>
          <a:lstStyle/>
          <a:p>
            <a:r>
              <a:rPr lang="fi-FI" dirty="0">
                <a:solidFill>
                  <a:schemeClr val="tx2"/>
                </a:solidFill>
              </a:rPr>
              <a:t>Voit katsoa videon myös </a:t>
            </a:r>
            <a:r>
              <a:rPr lang="fi-FI" dirty="0" err="1">
                <a:solidFill>
                  <a:schemeClr val="tx2"/>
                </a:solidFill>
              </a:rPr>
              <a:t>Youtubessa</a:t>
            </a:r>
            <a:r>
              <a:rPr lang="fi-FI" dirty="0">
                <a:solidFill>
                  <a:schemeClr val="tx2"/>
                </a:solidFill>
              </a:rPr>
              <a:t> osoitteessa </a:t>
            </a:r>
            <a:r>
              <a:rPr lang="fi-FI" dirty="0">
                <a:solidFill>
                  <a:schemeClr val="tx2"/>
                </a:solidFill>
                <a:hlinkClick r:id="rId3"/>
              </a:rPr>
              <a:t>https://youtu.be/3tW8Z0dyZck</a:t>
            </a:r>
            <a:r>
              <a:rPr lang="fi-FI" dirty="0">
                <a:solidFill>
                  <a:schemeClr val="tx2"/>
                </a:solidFill>
              </a:rPr>
              <a:t> </a:t>
            </a:r>
          </a:p>
        </p:txBody>
      </p:sp>
      <p:sp>
        <p:nvSpPr>
          <p:cNvPr id="11" name="Päivämäärän paikkamerkki 10">
            <a:extLst>
              <a:ext uri="{FF2B5EF4-FFF2-40B4-BE49-F238E27FC236}">
                <a16:creationId xmlns:a16="http://schemas.microsoft.com/office/drawing/2014/main" id="{AF03CD1B-B5B3-4816-BF3D-2C5B7F67B57C}"/>
              </a:ext>
            </a:extLst>
          </p:cNvPr>
          <p:cNvSpPr>
            <a:spLocks noGrp="1"/>
          </p:cNvSpPr>
          <p:nvPr>
            <p:ph type="dt" sz="half" idx="10"/>
          </p:nvPr>
        </p:nvSpPr>
        <p:spPr>
          <a:xfrm>
            <a:off x="5287015" y="6351494"/>
            <a:ext cx="1657146" cy="202662"/>
          </a:xfrm>
        </p:spPr>
        <p:txBody>
          <a:bodyPr/>
          <a:lstStyle/>
          <a:p>
            <a:fld id="{611AB954-2280-4DE9-985E-3F87F8902586}" type="datetime1">
              <a:rPr lang="fi-FI" smtClean="0"/>
              <a:t>4.4.2023</a:t>
            </a:fld>
            <a:endParaRPr lang="fi-FI"/>
          </a:p>
        </p:txBody>
      </p:sp>
      <p:sp>
        <p:nvSpPr>
          <p:cNvPr id="12" name="Dian numeron paikkamerkki 11">
            <a:extLst>
              <a:ext uri="{FF2B5EF4-FFF2-40B4-BE49-F238E27FC236}">
                <a16:creationId xmlns:a16="http://schemas.microsoft.com/office/drawing/2014/main" id="{F42EDBDC-E52A-4259-9F7E-7E483397E6EF}"/>
              </a:ext>
            </a:extLst>
          </p:cNvPr>
          <p:cNvSpPr>
            <a:spLocks noGrp="1"/>
          </p:cNvSpPr>
          <p:nvPr>
            <p:ph type="sldNum" sz="quarter" idx="12"/>
          </p:nvPr>
        </p:nvSpPr>
        <p:spPr>
          <a:xfrm>
            <a:off x="11150304" y="6351494"/>
            <a:ext cx="696554" cy="202662"/>
          </a:xfrm>
        </p:spPr>
        <p:txBody>
          <a:bodyPr/>
          <a:lstStyle/>
          <a:p>
            <a:fld id="{BCF0A276-16AC-415C-9B55-D9215934A45F}" type="slidenum">
              <a:rPr lang="fi-FI" smtClean="0"/>
              <a:t>3</a:t>
            </a:fld>
            <a:endParaRPr lang="fi-FI"/>
          </a:p>
        </p:txBody>
      </p:sp>
      <p:pic>
        <p:nvPicPr>
          <p:cNvPr id="4" name="Online-media 3" title="Kuluttajansuojan perusasiat">
            <a:hlinkClick r:id="" action="ppaction://media"/>
            <a:extLst>
              <a:ext uri="{FF2B5EF4-FFF2-40B4-BE49-F238E27FC236}">
                <a16:creationId xmlns:a16="http://schemas.microsoft.com/office/drawing/2014/main" id="{2FADD175-A7BE-CD38-9E39-F239C7990835}"/>
              </a:ext>
            </a:extLst>
          </p:cNvPr>
          <p:cNvPicPr>
            <a:picLocks noRot="1" noChangeAspect="1"/>
          </p:cNvPicPr>
          <p:nvPr>
            <a:videoFile r:link="rId1"/>
          </p:nvPr>
        </p:nvPicPr>
        <p:blipFill>
          <a:blip r:embed="rId4"/>
          <a:stretch>
            <a:fillRect/>
          </a:stretch>
        </p:blipFill>
        <p:spPr>
          <a:xfrm>
            <a:off x="1469263" y="1221297"/>
            <a:ext cx="8699973" cy="4915485"/>
          </a:xfrm>
          <a:prstGeom prst="rect">
            <a:avLst/>
          </a:prstGeom>
        </p:spPr>
      </p:pic>
    </p:spTree>
    <p:extLst>
      <p:ext uri="{BB962C8B-B14F-4D97-AF65-F5344CB8AC3E}">
        <p14:creationId xmlns:p14="http://schemas.microsoft.com/office/powerpoint/2010/main" val="108560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768923-DF90-4435-9559-58C41CCD7D7F}"/>
              </a:ext>
            </a:extLst>
          </p:cNvPr>
          <p:cNvSpPr>
            <a:spLocks noGrp="1"/>
          </p:cNvSpPr>
          <p:nvPr>
            <p:ph type="title"/>
          </p:nvPr>
        </p:nvSpPr>
        <p:spPr>
          <a:xfrm>
            <a:off x="1098176" y="586853"/>
            <a:ext cx="10748682" cy="946131"/>
          </a:xfrm>
        </p:spPr>
        <p:txBody>
          <a:bodyPr/>
          <a:lstStyle/>
          <a:p>
            <a:r>
              <a:rPr lang="fi-FI" sz="3200" dirty="0"/>
              <a:t>Kun näet internetissä houkuttelevan ja käsittämättömän tarjouksen, pysähdy ja harkitse.</a:t>
            </a:r>
          </a:p>
        </p:txBody>
      </p:sp>
      <p:sp>
        <p:nvSpPr>
          <p:cNvPr id="3" name="Sisällön paikkamerkki 2">
            <a:extLst>
              <a:ext uri="{FF2B5EF4-FFF2-40B4-BE49-F238E27FC236}">
                <a16:creationId xmlns:a16="http://schemas.microsoft.com/office/drawing/2014/main" id="{BD6E9D5F-1A95-43E8-8EE7-196BEEB90E07}"/>
              </a:ext>
            </a:extLst>
          </p:cNvPr>
          <p:cNvSpPr>
            <a:spLocks noGrp="1"/>
          </p:cNvSpPr>
          <p:nvPr>
            <p:ph idx="1"/>
          </p:nvPr>
        </p:nvSpPr>
        <p:spPr>
          <a:xfrm>
            <a:off x="1101971" y="1820890"/>
            <a:ext cx="7530238" cy="3716151"/>
          </a:xfrm>
        </p:spPr>
        <p:txBody>
          <a:bodyPr/>
          <a:lstStyle/>
          <a:p>
            <a:pPr marL="0" indent="0">
              <a:buNone/>
            </a:pPr>
            <a:r>
              <a:rPr lang="fi-FI" sz="2400" b="1" dirty="0"/>
              <a:t>Viisi vinkkiä turvallisempiin verkko-ostoksiin</a:t>
            </a:r>
          </a:p>
          <a:p>
            <a:pPr marL="342900" indent="-342900">
              <a:buFont typeface="+mj-lt"/>
              <a:buAutoNum type="arabicPeriod"/>
            </a:pPr>
            <a:r>
              <a:rPr lang="fi-FI" sz="1800" b="1" dirty="0"/>
              <a:t>Stoppaa</a:t>
            </a:r>
            <a:r>
              <a:rPr lang="fi-FI" sz="1800" dirty="0"/>
              <a:t>: Huijarit painostavat kiireellä ja liian hyvillä tarjouksilla.</a:t>
            </a:r>
          </a:p>
          <a:p>
            <a:pPr marL="342900" indent="-342900">
              <a:buFont typeface="+mj-lt"/>
              <a:buAutoNum type="arabicPeriod"/>
            </a:pPr>
            <a:r>
              <a:rPr lang="fi-FI" sz="1800" b="1" dirty="0"/>
              <a:t>Tsekkaa</a:t>
            </a:r>
            <a:r>
              <a:rPr lang="fi-FI" sz="1800" dirty="0"/>
              <a:t>: Löytyykö URL:ista s-kirjain (https://) ja ehjä lukkokuvake ennen sitä.</a:t>
            </a:r>
          </a:p>
          <a:p>
            <a:pPr marL="342900" indent="-342900">
              <a:buFont typeface="+mj-lt"/>
              <a:buAutoNum type="arabicPeriod"/>
            </a:pPr>
            <a:r>
              <a:rPr lang="fi-FI" sz="1800" b="1" dirty="0"/>
              <a:t>Selvitä</a:t>
            </a:r>
            <a:r>
              <a:rPr lang="fi-FI" sz="1800" dirty="0"/>
              <a:t>: Löydätkö verkkokaupasta yrityksen yhteystiedot? </a:t>
            </a:r>
            <a:br>
              <a:rPr lang="fi-FI" sz="1800" dirty="0"/>
            </a:br>
            <a:r>
              <a:rPr lang="fi-FI" sz="1800" dirty="0"/>
              <a:t>Ovatko tuttusi kuulleet kaupasta? Löytyykö netistä ihmisten </a:t>
            </a:r>
            <a:br>
              <a:rPr lang="fi-FI" sz="1800" dirty="0"/>
            </a:br>
            <a:r>
              <a:rPr lang="fi-FI" sz="1800" dirty="0"/>
              <a:t>hyviä kokemuksia sivustosta?</a:t>
            </a:r>
          </a:p>
          <a:p>
            <a:pPr marL="342900" indent="-342900">
              <a:buFont typeface="+mj-lt"/>
              <a:buAutoNum type="arabicPeriod"/>
            </a:pPr>
            <a:r>
              <a:rPr lang="fi-FI" sz="1800" b="1" dirty="0"/>
              <a:t>Lue</a:t>
            </a:r>
            <a:r>
              <a:rPr lang="fi-FI" sz="1800" dirty="0"/>
              <a:t>: Onko selkeästi kerrottu, mitä muita maksuja, kuten tullit ja verot, ostamiseen liittyy hinnan lisäksi?</a:t>
            </a:r>
          </a:p>
          <a:p>
            <a:pPr marL="342900" indent="-342900">
              <a:buFont typeface="+mj-lt"/>
              <a:buAutoNum type="arabicPeriod"/>
            </a:pPr>
            <a:r>
              <a:rPr lang="fi-FI" sz="1800" b="1" dirty="0"/>
              <a:t>Varmista</a:t>
            </a:r>
            <a:r>
              <a:rPr lang="fi-FI" sz="1800" dirty="0"/>
              <a:t>: Ovatko toimitusaika ja tilausehdot ilmaistu selkeästi?</a:t>
            </a:r>
          </a:p>
          <a:p>
            <a:endParaRPr lang="fi-FI" sz="1400" dirty="0"/>
          </a:p>
        </p:txBody>
      </p:sp>
      <p:sp>
        <p:nvSpPr>
          <p:cNvPr id="4" name="Päivämäärän paikkamerkki 3">
            <a:extLst>
              <a:ext uri="{FF2B5EF4-FFF2-40B4-BE49-F238E27FC236}">
                <a16:creationId xmlns:a16="http://schemas.microsoft.com/office/drawing/2014/main" id="{E7B32367-36F5-4ADB-A5A5-8C484B62BFAB}"/>
              </a:ext>
            </a:extLst>
          </p:cNvPr>
          <p:cNvSpPr>
            <a:spLocks noGrp="1"/>
          </p:cNvSpPr>
          <p:nvPr>
            <p:ph type="dt" sz="half" idx="10"/>
          </p:nvPr>
        </p:nvSpPr>
        <p:spPr/>
        <p:txBody>
          <a:bodyPr/>
          <a:lstStyle/>
          <a:p>
            <a:fld id="{C2275D2C-C176-4796-B1E3-54D56AB4A78A}" type="datetime1">
              <a:rPr lang="fi-FI" smtClean="0"/>
              <a:pPr/>
              <a:t>4.4.2023</a:t>
            </a:fld>
            <a:endParaRPr lang="fi-FI"/>
          </a:p>
        </p:txBody>
      </p:sp>
      <p:sp>
        <p:nvSpPr>
          <p:cNvPr id="5" name="Dian numeron paikkamerkki 4">
            <a:extLst>
              <a:ext uri="{FF2B5EF4-FFF2-40B4-BE49-F238E27FC236}">
                <a16:creationId xmlns:a16="http://schemas.microsoft.com/office/drawing/2014/main" id="{692EA90D-24A9-4611-9FCB-F13CF68452E6}"/>
              </a:ext>
            </a:extLst>
          </p:cNvPr>
          <p:cNvSpPr>
            <a:spLocks noGrp="1"/>
          </p:cNvSpPr>
          <p:nvPr>
            <p:ph type="sldNum" sz="quarter" idx="12"/>
          </p:nvPr>
        </p:nvSpPr>
        <p:spPr/>
        <p:txBody>
          <a:bodyPr/>
          <a:lstStyle/>
          <a:p>
            <a:fld id="{BCF0A276-16AC-415C-9B55-D9215934A45F}" type="slidenum">
              <a:rPr lang="fi-FI" smtClean="0"/>
              <a:pPr/>
              <a:t>30</a:t>
            </a:fld>
            <a:endParaRPr lang="fi-FI"/>
          </a:p>
        </p:txBody>
      </p:sp>
      <p:grpSp>
        <p:nvGrpSpPr>
          <p:cNvPr id="26" name="Ryhmä 25">
            <a:extLst>
              <a:ext uri="{FF2B5EF4-FFF2-40B4-BE49-F238E27FC236}">
                <a16:creationId xmlns:a16="http://schemas.microsoft.com/office/drawing/2014/main" id="{FBD18B07-ECA5-4547-A561-4923D00F405D}"/>
              </a:ext>
              <a:ext uri="{C183D7F6-B498-43B3-948B-1728B52AA6E4}">
                <adec:decorative xmlns:adec="http://schemas.microsoft.com/office/drawing/2017/decorative" val="1"/>
              </a:ext>
            </a:extLst>
          </p:cNvPr>
          <p:cNvGrpSpPr/>
          <p:nvPr/>
        </p:nvGrpSpPr>
        <p:grpSpPr>
          <a:xfrm>
            <a:off x="9337963" y="1815846"/>
            <a:ext cx="1691037" cy="3034827"/>
            <a:chOff x="9021345" y="3092956"/>
            <a:chExt cx="942975" cy="1552575"/>
          </a:xfrm>
        </p:grpSpPr>
        <p:pic>
          <p:nvPicPr>
            <p:cNvPr id="20" name="Kuva 19">
              <a:extLst>
                <a:ext uri="{FF2B5EF4-FFF2-40B4-BE49-F238E27FC236}">
                  <a16:creationId xmlns:a16="http://schemas.microsoft.com/office/drawing/2014/main" id="{DCE65188-8470-4695-BD66-7C8ED745C1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21345" y="3092956"/>
              <a:ext cx="942975" cy="1552575"/>
            </a:xfrm>
            <a:prstGeom prst="rect">
              <a:avLst/>
            </a:prstGeom>
          </p:spPr>
        </p:pic>
        <p:pic>
          <p:nvPicPr>
            <p:cNvPr id="25" name="Kuva 24" descr="Varoitus">
              <a:extLst>
                <a:ext uri="{FF2B5EF4-FFF2-40B4-BE49-F238E27FC236}">
                  <a16:creationId xmlns:a16="http://schemas.microsoft.com/office/drawing/2014/main" id="{D03CF1E1-98EF-4972-8539-29B79178EA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8714" y="3601710"/>
              <a:ext cx="568235" cy="568235"/>
            </a:xfrm>
            <a:prstGeom prst="rect">
              <a:avLst/>
            </a:prstGeom>
          </p:spPr>
        </p:pic>
      </p:grpSp>
    </p:spTree>
    <p:extLst>
      <p:ext uri="{BB962C8B-B14F-4D97-AF65-F5344CB8AC3E}">
        <p14:creationId xmlns:p14="http://schemas.microsoft.com/office/powerpoint/2010/main" val="4141995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A8020-2D02-4523-8B29-FC3102757AF3}"/>
              </a:ext>
            </a:extLst>
          </p:cNvPr>
          <p:cNvSpPr>
            <a:spLocks noGrp="1"/>
          </p:cNvSpPr>
          <p:nvPr>
            <p:ph type="title"/>
          </p:nvPr>
        </p:nvSpPr>
        <p:spPr>
          <a:xfrm>
            <a:off x="1098175" y="705020"/>
            <a:ext cx="9991166" cy="653517"/>
          </a:xfrm>
        </p:spPr>
        <p:txBody>
          <a:bodyPr/>
          <a:lstStyle/>
          <a:p>
            <a:r>
              <a:rPr lang="fi-FI" dirty="0"/>
              <a:t>Luotettava myyjä?</a:t>
            </a:r>
          </a:p>
        </p:txBody>
      </p:sp>
      <p:sp>
        <p:nvSpPr>
          <p:cNvPr id="3" name="Sisällön paikkamerkki 2">
            <a:extLst>
              <a:ext uri="{FF2B5EF4-FFF2-40B4-BE49-F238E27FC236}">
                <a16:creationId xmlns:a16="http://schemas.microsoft.com/office/drawing/2014/main" id="{68211B08-0D13-4764-84A3-F802D31F2928}"/>
              </a:ext>
            </a:extLst>
          </p:cNvPr>
          <p:cNvSpPr>
            <a:spLocks noGrp="1"/>
          </p:cNvSpPr>
          <p:nvPr>
            <p:ph idx="1"/>
          </p:nvPr>
        </p:nvSpPr>
        <p:spPr>
          <a:xfrm>
            <a:off x="1098176" y="1450617"/>
            <a:ext cx="10431974" cy="3716151"/>
          </a:xfrm>
        </p:spPr>
        <p:txBody>
          <a:bodyPr/>
          <a:lstStyle/>
          <a:p>
            <a:r>
              <a:rPr lang="fi-FI" dirty="0"/>
              <a:t>Internetissä kannattaa asioida tuntemissasi verkkokaupoissa.</a:t>
            </a:r>
          </a:p>
          <a:p>
            <a:r>
              <a:rPr lang="fi-FI" dirty="0"/>
              <a:t>Jos et tunne myyjää, älä osta mitään tai anna tietojasi mihinkään ennen kuin olet selvittänyt kaupan, kilpailun tai arvonnan luotettavuuden ja ymmärtänyt sopimusehdot. </a:t>
            </a:r>
          </a:p>
          <a:p>
            <a:r>
              <a:rPr lang="fi-FI" dirty="0"/>
              <a:t>Jos verkkosivu tai sähköposti kertoo suuresta onnenpotkusta, arpajaisvoitosta tai tarjouksesta, kyseessä on todennäköisesti huijaus. </a:t>
            </a:r>
          </a:p>
        </p:txBody>
      </p:sp>
    </p:spTree>
    <p:extLst>
      <p:ext uri="{BB962C8B-B14F-4D97-AF65-F5344CB8AC3E}">
        <p14:creationId xmlns:p14="http://schemas.microsoft.com/office/powerpoint/2010/main" val="1607814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1255ED-78FE-4D0C-AA5A-4D335ABEF10A}"/>
              </a:ext>
            </a:extLst>
          </p:cNvPr>
          <p:cNvSpPr>
            <a:spLocks noGrp="1"/>
          </p:cNvSpPr>
          <p:nvPr>
            <p:ph type="title"/>
          </p:nvPr>
        </p:nvSpPr>
        <p:spPr>
          <a:xfrm>
            <a:off x="1098176" y="548266"/>
            <a:ext cx="9991166" cy="1114052"/>
          </a:xfrm>
        </p:spPr>
        <p:txBody>
          <a:bodyPr/>
          <a:lstStyle/>
          <a:p>
            <a:r>
              <a:rPr lang="fi-FI" dirty="0"/>
              <a:t>Mikä on tilausansa?</a:t>
            </a:r>
          </a:p>
        </p:txBody>
      </p:sp>
      <p:sp>
        <p:nvSpPr>
          <p:cNvPr id="3" name="Sisällön paikkamerkki 2">
            <a:extLst>
              <a:ext uri="{FF2B5EF4-FFF2-40B4-BE49-F238E27FC236}">
                <a16:creationId xmlns:a16="http://schemas.microsoft.com/office/drawing/2014/main" id="{A6D4BE4C-7F5D-4FE4-B5C8-C5E43AA79F3D}"/>
              </a:ext>
            </a:extLst>
          </p:cNvPr>
          <p:cNvSpPr>
            <a:spLocks noGrp="1"/>
          </p:cNvSpPr>
          <p:nvPr>
            <p:ph idx="1"/>
          </p:nvPr>
        </p:nvSpPr>
        <p:spPr>
          <a:xfrm>
            <a:off x="1098176" y="1224195"/>
            <a:ext cx="10144590" cy="4906639"/>
          </a:xfrm>
        </p:spPr>
        <p:txBody>
          <a:bodyPr/>
          <a:lstStyle/>
          <a:p>
            <a:pPr marL="0" indent="0">
              <a:buNone/>
            </a:pPr>
            <a:r>
              <a:rPr lang="fi-FI" dirty="0"/>
              <a:t>Tilausansassa joutuu tietämättään sidotuksi tuotteen tai palvelun pitkäkestoiseen maksulliseen sopimukseen.</a:t>
            </a:r>
          </a:p>
          <a:p>
            <a:pPr marL="0" indent="0">
              <a:buNone/>
            </a:pPr>
            <a:r>
              <a:rPr lang="fi-FI" dirty="0"/>
              <a:t>Uskomattomilla tarjouksilla kuluttaja houkutellaan antamaan tietonsa ja näin hänet tietämättään sidotaan kestosopimukseen, josta on vaikea päästä eroon.</a:t>
            </a:r>
          </a:p>
          <a:p>
            <a:r>
              <a:rPr lang="fi-FI" sz="2800" dirty="0"/>
              <a:t>Monesti yllättävät seikat on piilotettu sopimusehtoon, </a:t>
            </a:r>
            <a:br>
              <a:rPr lang="fi-FI" sz="2800" dirty="0"/>
            </a:br>
            <a:r>
              <a:rPr lang="fi-FI" sz="2800" dirty="0"/>
              <a:t>joka ei vastaa mainoksen viestiä. </a:t>
            </a:r>
          </a:p>
          <a:p>
            <a:r>
              <a:rPr lang="fi-FI" sz="2800" dirty="0"/>
              <a:t>Myydään muun muassa laihdutus- ja vitamiinivalmisteita, alusvaatteita ja kosmetiikkaa. </a:t>
            </a:r>
          </a:p>
          <a:p>
            <a:endParaRPr lang="fi-FI" dirty="0"/>
          </a:p>
        </p:txBody>
      </p:sp>
    </p:spTree>
    <p:extLst>
      <p:ext uri="{BB962C8B-B14F-4D97-AF65-F5344CB8AC3E}">
        <p14:creationId xmlns:p14="http://schemas.microsoft.com/office/powerpoint/2010/main" val="844310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ADF5A3-1C6D-4357-B6B4-95D9FA4837A2}"/>
              </a:ext>
            </a:extLst>
          </p:cNvPr>
          <p:cNvSpPr>
            <a:spLocks noGrp="1"/>
          </p:cNvSpPr>
          <p:nvPr>
            <p:ph type="title"/>
          </p:nvPr>
        </p:nvSpPr>
        <p:spPr>
          <a:xfrm>
            <a:off x="1098176" y="556974"/>
            <a:ext cx="9991166" cy="618683"/>
          </a:xfrm>
        </p:spPr>
        <p:txBody>
          <a:bodyPr/>
          <a:lstStyle/>
          <a:p>
            <a:r>
              <a:rPr lang="fi-FI" dirty="0"/>
              <a:t>Miten tunnistaa tilausansa verkossa?</a:t>
            </a:r>
          </a:p>
        </p:txBody>
      </p:sp>
      <p:sp>
        <p:nvSpPr>
          <p:cNvPr id="3" name="Sisällön paikkamerkki 2">
            <a:extLst>
              <a:ext uri="{FF2B5EF4-FFF2-40B4-BE49-F238E27FC236}">
                <a16:creationId xmlns:a16="http://schemas.microsoft.com/office/drawing/2014/main" id="{227EC701-975C-488A-A986-F5E30B76FCE5}"/>
              </a:ext>
            </a:extLst>
          </p:cNvPr>
          <p:cNvSpPr>
            <a:spLocks noGrp="1"/>
          </p:cNvSpPr>
          <p:nvPr>
            <p:ph idx="1"/>
          </p:nvPr>
        </p:nvSpPr>
        <p:spPr>
          <a:xfrm>
            <a:off x="1098176" y="1341120"/>
            <a:ext cx="9991166" cy="4650377"/>
          </a:xfrm>
        </p:spPr>
        <p:txBody>
          <a:bodyPr/>
          <a:lstStyle/>
          <a:p>
            <a:pPr marL="0" indent="0">
              <a:buNone/>
            </a:pPr>
            <a:r>
              <a:rPr lang="fi-FI" b="1" dirty="0"/>
              <a:t>Liian hyvältä kuulostavat tarjoukset ovat harvoin totta</a:t>
            </a:r>
          </a:p>
          <a:p>
            <a:r>
              <a:rPr lang="fi-FI" sz="2400" dirty="0"/>
              <a:t>Ilmainen näyte! Kokeile veloituksetta! Näytepakkaus vain postikulujen hinnalla! Maksat vain lähetyskulut!</a:t>
            </a:r>
          </a:p>
          <a:p>
            <a:r>
              <a:rPr lang="fi-FI" sz="2400" dirty="0"/>
              <a:t>Vastaa nyt ja saat XXX pelkillä toimituskuluilla! </a:t>
            </a:r>
          </a:p>
          <a:p>
            <a:r>
              <a:rPr lang="fi-FI" sz="2400" dirty="0"/>
              <a:t>Lunasta upouusi iPhone XD! Vain 2  €!</a:t>
            </a:r>
          </a:p>
          <a:p>
            <a:r>
              <a:rPr lang="fi-FI" sz="2400" dirty="0"/>
              <a:t>Maksat vain 1 EUR!</a:t>
            </a:r>
          </a:p>
          <a:p>
            <a:r>
              <a:rPr lang="fi-FI" sz="2400" dirty="0"/>
              <a:t>Kerro mitä mieltä olet ja saat pitää kokeilemasi tuotteen!</a:t>
            </a:r>
          </a:p>
          <a:p>
            <a:r>
              <a:rPr lang="fi-FI" sz="2400" dirty="0"/>
              <a:t>Onnea, olet voittanut! Onnittelut – sinut on valittu!</a:t>
            </a:r>
          </a:p>
          <a:p>
            <a:endParaRPr lang="fi-FI" dirty="0"/>
          </a:p>
        </p:txBody>
      </p:sp>
      <p:sp>
        <p:nvSpPr>
          <p:cNvPr id="4" name="Päivämäärän paikkamerkki 3">
            <a:extLst>
              <a:ext uri="{FF2B5EF4-FFF2-40B4-BE49-F238E27FC236}">
                <a16:creationId xmlns:a16="http://schemas.microsoft.com/office/drawing/2014/main" id="{C6143B75-26F8-4AE5-8CFC-17D15270050F}"/>
              </a:ext>
            </a:extLst>
          </p:cNvPr>
          <p:cNvSpPr>
            <a:spLocks noGrp="1"/>
          </p:cNvSpPr>
          <p:nvPr>
            <p:ph type="dt" sz="half" idx="10"/>
          </p:nvPr>
        </p:nvSpPr>
        <p:spPr/>
        <p:txBody>
          <a:bodyPr/>
          <a:lstStyle/>
          <a:p>
            <a:fld id="{C2275D2C-C176-4796-B1E3-54D56AB4A78A}" type="datetime1">
              <a:rPr lang="fi-FI" smtClean="0"/>
              <a:pPr/>
              <a:t>4.4.2023</a:t>
            </a:fld>
            <a:endParaRPr lang="fi-FI"/>
          </a:p>
        </p:txBody>
      </p:sp>
      <p:sp>
        <p:nvSpPr>
          <p:cNvPr id="5" name="Dian numeron paikkamerkki 4">
            <a:extLst>
              <a:ext uri="{FF2B5EF4-FFF2-40B4-BE49-F238E27FC236}">
                <a16:creationId xmlns:a16="http://schemas.microsoft.com/office/drawing/2014/main" id="{937F77AA-1316-460E-8B6B-6084F1BCA7DF}"/>
              </a:ext>
            </a:extLst>
          </p:cNvPr>
          <p:cNvSpPr>
            <a:spLocks noGrp="1"/>
          </p:cNvSpPr>
          <p:nvPr>
            <p:ph type="sldNum" sz="quarter" idx="12"/>
          </p:nvPr>
        </p:nvSpPr>
        <p:spPr/>
        <p:txBody>
          <a:bodyPr/>
          <a:lstStyle/>
          <a:p>
            <a:fld id="{BCF0A276-16AC-415C-9B55-D9215934A45F}" type="slidenum">
              <a:rPr lang="fi-FI" smtClean="0"/>
              <a:pPr/>
              <a:t>33</a:t>
            </a:fld>
            <a:endParaRPr lang="fi-FI"/>
          </a:p>
        </p:txBody>
      </p:sp>
    </p:spTree>
    <p:extLst>
      <p:ext uri="{BB962C8B-B14F-4D97-AF65-F5344CB8AC3E}">
        <p14:creationId xmlns:p14="http://schemas.microsoft.com/office/powerpoint/2010/main" val="4272583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9FE03DB-7BD8-4F5D-926A-BC4790D979E9}"/>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Dian numeron paikkamerkki 4">
            <a:extLst>
              <a:ext uri="{FF2B5EF4-FFF2-40B4-BE49-F238E27FC236}">
                <a16:creationId xmlns:a16="http://schemas.microsoft.com/office/drawing/2014/main" id="{7A8AEAA5-B22F-49CB-AB78-D45490702E44}"/>
              </a:ext>
            </a:extLst>
          </p:cNvPr>
          <p:cNvSpPr>
            <a:spLocks noGrp="1"/>
          </p:cNvSpPr>
          <p:nvPr>
            <p:ph type="sldNum" sz="quarter" idx="12"/>
          </p:nvPr>
        </p:nvSpPr>
        <p:spPr/>
        <p:txBody>
          <a:bodyPr/>
          <a:lstStyle/>
          <a:p>
            <a:fld id="{BCF0A276-16AC-415C-9B55-D9215934A45F}" type="slidenum">
              <a:rPr lang="fi-FI" smtClean="0"/>
              <a:t>34</a:t>
            </a:fld>
            <a:endParaRPr lang="fi-FI"/>
          </a:p>
        </p:txBody>
      </p:sp>
      <p:pic>
        <p:nvPicPr>
          <p:cNvPr id="10" name="Kuva 9" descr="Kuvassa on näkymä selaimesta jossa on kuvitteellinen esimerkki tilausansasta, jossa kuluttajalle tarjotaan epäilyttävän halpaa matkapuhelinta.">
            <a:extLst>
              <a:ext uri="{FF2B5EF4-FFF2-40B4-BE49-F238E27FC236}">
                <a16:creationId xmlns:a16="http://schemas.microsoft.com/office/drawing/2014/main" id="{B1188DE8-F8C5-4BDF-8B7F-ED785FF98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941" y="574726"/>
            <a:ext cx="6163431" cy="5348554"/>
          </a:xfrm>
          <a:prstGeom prst="rect">
            <a:avLst/>
          </a:prstGeom>
          <a:ln>
            <a:noFill/>
          </a:ln>
          <a:effectLst>
            <a:outerShdw blurRad="292100" dist="139700" dir="2700000" algn="tl" rotWithShape="0">
              <a:srgbClr val="333333">
                <a:alpha val="65000"/>
              </a:srgbClr>
            </a:outerShdw>
          </a:effectLst>
        </p:spPr>
      </p:pic>
      <p:sp>
        <p:nvSpPr>
          <p:cNvPr id="11" name="Otsikko 4">
            <a:extLst>
              <a:ext uri="{FF2B5EF4-FFF2-40B4-BE49-F238E27FC236}">
                <a16:creationId xmlns:a16="http://schemas.microsoft.com/office/drawing/2014/main" id="{4161B831-3496-4802-A44D-50BCEFD6E2A4}"/>
              </a:ext>
              <a:ext uri="{C183D7F6-B498-43B3-948B-1728B52AA6E4}">
                <adec:decorative xmlns:adec="http://schemas.microsoft.com/office/drawing/2017/decorative" val="1"/>
              </a:ext>
            </a:extLst>
          </p:cNvPr>
          <p:cNvSpPr txBox="1">
            <a:spLocks/>
          </p:cNvSpPr>
          <p:nvPr/>
        </p:nvSpPr>
        <p:spPr>
          <a:xfrm>
            <a:off x="761596" y="2966718"/>
            <a:ext cx="6931176" cy="1788161"/>
          </a:xfrm>
          <a:prstGeom prst="rect">
            <a:avLst/>
          </a:prstGeom>
        </p:spPr>
        <p:txBody>
          <a:bodyPr vert="horz" lIns="0" tIns="0" rIns="0" bIns="0" rtlCol="0" anchor="t" anchorCtr="0">
            <a:norm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endParaRPr lang="fi-FI" sz="4400" dirty="0"/>
          </a:p>
        </p:txBody>
      </p:sp>
      <p:sp>
        <p:nvSpPr>
          <p:cNvPr id="13" name="Otsikko 12">
            <a:extLst>
              <a:ext uri="{FF2B5EF4-FFF2-40B4-BE49-F238E27FC236}">
                <a16:creationId xmlns:a16="http://schemas.microsoft.com/office/drawing/2014/main" id="{9C060DE1-50CA-48AD-8638-F09C31E00252}"/>
              </a:ext>
            </a:extLst>
          </p:cNvPr>
          <p:cNvSpPr>
            <a:spLocks noGrp="1"/>
          </p:cNvSpPr>
          <p:nvPr>
            <p:ph type="title"/>
          </p:nvPr>
        </p:nvSpPr>
        <p:spPr>
          <a:xfrm>
            <a:off x="1098176" y="2691977"/>
            <a:ext cx="3646819" cy="1114052"/>
          </a:xfrm>
        </p:spPr>
        <p:txBody>
          <a:bodyPr/>
          <a:lstStyle/>
          <a:p>
            <a:r>
              <a:rPr lang="fi-FI" sz="4400" dirty="0"/>
              <a:t>Esimerkki </a:t>
            </a:r>
            <a:br>
              <a:rPr lang="fi-FI" sz="4400" dirty="0"/>
            </a:br>
            <a:r>
              <a:rPr lang="fi-FI" sz="4400" dirty="0"/>
              <a:t>tilausansasta</a:t>
            </a:r>
            <a:br>
              <a:rPr lang="fi-FI" dirty="0"/>
            </a:br>
            <a:endParaRPr lang="sv-FI" dirty="0"/>
          </a:p>
        </p:txBody>
      </p:sp>
    </p:spTree>
    <p:extLst>
      <p:ext uri="{BB962C8B-B14F-4D97-AF65-F5344CB8AC3E}">
        <p14:creationId xmlns:p14="http://schemas.microsoft.com/office/powerpoint/2010/main" val="161993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05A80-5225-4763-8ED7-CE2FAE21331D}"/>
              </a:ext>
            </a:extLst>
          </p:cNvPr>
          <p:cNvSpPr>
            <a:spLocks noGrp="1"/>
          </p:cNvSpPr>
          <p:nvPr>
            <p:ph type="title"/>
          </p:nvPr>
        </p:nvSpPr>
        <p:spPr>
          <a:xfrm>
            <a:off x="1098176" y="546814"/>
            <a:ext cx="9991166" cy="1114052"/>
          </a:xfrm>
        </p:spPr>
        <p:txBody>
          <a:bodyPr/>
          <a:lstStyle/>
          <a:p>
            <a:r>
              <a:rPr lang="fi-FI" dirty="0"/>
              <a:t>Tilausansat, esimerkki 1 </a:t>
            </a:r>
          </a:p>
        </p:txBody>
      </p:sp>
      <p:sp>
        <p:nvSpPr>
          <p:cNvPr id="3" name="Sisällön paikkamerkki 2">
            <a:extLst>
              <a:ext uri="{FF2B5EF4-FFF2-40B4-BE49-F238E27FC236}">
                <a16:creationId xmlns:a16="http://schemas.microsoft.com/office/drawing/2014/main" id="{C25CF9E8-0F44-4ECD-8124-5A3B8551D245}"/>
              </a:ext>
            </a:extLst>
          </p:cNvPr>
          <p:cNvSpPr>
            <a:spLocks noGrp="1"/>
          </p:cNvSpPr>
          <p:nvPr>
            <p:ph idx="1"/>
          </p:nvPr>
        </p:nvSpPr>
        <p:spPr>
          <a:xfrm>
            <a:off x="1098176" y="1422400"/>
            <a:ext cx="9991166" cy="4754563"/>
          </a:xfrm>
        </p:spPr>
        <p:txBody>
          <a:bodyPr>
            <a:normAutofit fontScale="85000" lnSpcReduction="10000"/>
          </a:bodyPr>
          <a:lstStyle/>
          <a:p>
            <a:pPr marL="0" indent="0">
              <a:buNone/>
            </a:pPr>
            <a:r>
              <a:rPr lang="fi-FI" b="1" dirty="0"/>
              <a:t>Yritys mainosti verkkosivuillaan erittäin edullista tutustumistarjousta, jonka tilasin. Myyjän mukaan olin sopimusehdot </a:t>
            </a:r>
            <a:r>
              <a:rPr lang="fi-FI" b="1" dirty="0" err="1"/>
              <a:t>ruksimalla</a:t>
            </a:r>
            <a:r>
              <a:rPr lang="fi-FI" b="1" dirty="0"/>
              <a:t> sitoutunut pidempään ja kalliimpaan tilaukseen.</a:t>
            </a:r>
          </a:p>
          <a:p>
            <a:pPr marL="0" indent="0">
              <a:buNone/>
            </a:pPr>
            <a:r>
              <a:rPr lang="fi-FI" dirty="0"/>
              <a:t>Jos mainoksesta voi perustellusti olettaa kysymyksen olevan ainoastaan näytepakkauksen / palvelun kokeilujakson tilaamisesta, sopimusta jatkotilauksesta ei ole syntynyt. </a:t>
            </a:r>
            <a:br>
              <a:rPr lang="fi-FI" dirty="0"/>
            </a:br>
            <a:br>
              <a:rPr lang="fi-FI" dirty="0"/>
            </a:br>
            <a:r>
              <a:rPr lang="fi-FI" dirty="0"/>
              <a:t>Pelkkä vakiosopimusehtoihin viittaaminen ei riitä korjaamaan markkinoinnissa kuluttajalle annettuja lupauksia. Jatkotilauksen lasku on perusteeton esimerkiksi silloin, jos sopimuksen kannalta olennaiset tiedot on piilotettu sopimusehtoihin, ja ne ovat ristiriidassa mainosviestin kanssa. </a:t>
            </a:r>
          </a:p>
          <a:p>
            <a:endParaRPr lang="fi-FI" dirty="0"/>
          </a:p>
        </p:txBody>
      </p:sp>
    </p:spTree>
    <p:extLst>
      <p:ext uri="{BB962C8B-B14F-4D97-AF65-F5344CB8AC3E}">
        <p14:creationId xmlns:p14="http://schemas.microsoft.com/office/powerpoint/2010/main" val="3542621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A8020-2D02-4523-8B29-FC3102757AF3}"/>
              </a:ext>
            </a:extLst>
          </p:cNvPr>
          <p:cNvSpPr>
            <a:spLocks noGrp="1"/>
          </p:cNvSpPr>
          <p:nvPr>
            <p:ph type="title"/>
          </p:nvPr>
        </p:nvSpPr>
        <p:spPr>
          <a:xfrm>
            <a:off x="1098176" y="516334"/>
            <a:ext cx="9991166" cy="1114052"/>
          </a:xfrm>
        </p:spPr>
        <p:txBody>
          <a:bodyPr/>
          <a:lstStyle/>
          <a:p>
            <a:r>
              <a:rPr lang="fi-FI" dirty="0"/>
              <a:t>Tilausansat, esimerkki 2</a:t>
            </a:r>
          </a:p>
        </p:txBody>
      </p:sp>
      <p:sp>
        <p:nvSpPr>
          <p:cNvPr id="3" name="Sisällön paikkamerkki 2">
            <a:extLst>
              <a:ext uri="{FF2B5EF4-FFF2-40B4-BE49-F238E27FC236}">
                <a16:creationId xmlns:a16="http://schemas.microsoft.com/office/drawing/2014/main" id="{68211B08-0D13-4764-84A3-F802D31F2928}"/>
              </a:ext>
            </a:extLst>
          </p:cNvPr>
          <p:cNvSpPr>
            <a:spLocks noGrp="1"/>
          </p:cNvSpPr>
          <p:nvPr>
            <p:ph idx="1"/>
          </p:nvPr>
        </p:nvSpPr>
        <p:spPr>
          <a:xfrm>
            <a:off x="1098176" y="1442720"/>
            <a:ext cx="9991166" cy="4734244"/>
          </a:xfrm>
        </p:spPr>
        <p:txBody>
          <a:bodyPr>
            <a:normAutofit fontScale="85000" lnSpcReduction="20000"/>
          </a:bodyPr>
          <a:lstStyle/>
          <a:p>
            <a:pPr marL="0" indent="0">
              <a:buNone/>
            </a:pPr>
            <a:r>
              <a:rPr lang="fi-FI" b="1" dirty="0"/>
              <a:t>Tilasin puhelinmyyjältä pelkästään tutustumispakkauksen, mutta aloinkin saada maksullisia tuotelähetyksiä. Myyjän mukaan olin sitoutunut pidempään ja kalliimpaan tilaukseen, eikä etämyyntiin liittyvää 14 päivän peruuttamisoikeutta enää ole.</a:t>
            </a:r>
            <a:endParaRPr lang="fi-FI" dirty="0"/>
          </a:p>
          <a:p>
            <a:pPr marL="0" indent="0">
              <a:buNone/>
            </a:pPr>
            <a:r>
              <a:rPr lang="fi-FI" dirty="0"/>
              <a:t>Jos myyntipuheesta voi perustellusti olettaa kysymyksen olevan ainoastaan näytepakkauksen tilaamisesta, sopimusta jatkotilauksesta ei ole syntynyt. Jos yritys ei voi osoittaa laskua aiheelliseksi, esimerkiksi puhelinkeskustelun nauhoitteella, sinun ei tarvitse maksaa laskua, eikä sinulta voida vaatia tuotteen palauttamista.</a:t>
            </a:r>
          </a:p>
          <a:p>
            <a:pPr marL="0" indent="0">
              <a:buNone/>
            </a:pPr>
            <a:r>
              <a:rPr lang="fi-FI" dirty="0"/>
              <a:t>Vaikka 14 päivän peruuttamisaika olisi kulunut, voit yhä vedota peruuttamisoikeuteesi, jos yrityksen ennen kauppaa antamat tiedot olivat puutteelliset. </a:t>
            </a:r>
          </a:p>
        </p:txBody>
      </p:sp>
    </p:spTree>
    <p:extLst>
      <p:ext uri="{BB962C8B-B14F-4D97-AF65-F5344CB8AC3E}">
        <p14:creationId xmlns:p14="http://schemas.microsoft.com/office/powerpoint/2010/main" val="685484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9C32736-8CBF-4F7D-AD2F-0D2AA44D3B9C}"/>
              </a:ext>
              <a:ext uri="{C183D7F6-B498-43B3-948B-1728B52AA6E4}">
                <adec:decorative xmlns:adec="http://schemas.microsoft.com/office/drawing/2017/decorative" val="1"/>
              </a:ext>
            </a:extLst>
          </p:cNvPr>
          <p:cNvSpPr>
            <a:spLocks noGrp="1"/>
          </p:cNvSpPr>
          <p:nvPr>
            <p:ph type="title"/>
          </p:nvPr>
        </p:nvSpPr>
        <p:spPr>
          <a:xfrm>
            <a:off x="761596" y="2966719"/>
            <a:ext cx="6931176" cy="924560"/>
          </a:xfrm>
        </p:spPr>
        <p:txBody>
          <a:bodyPr>
            <a:normAutofit/>
          </a:bodyPr>
          <a:lstStyle/>
          <a:p>
            <a:r>
              <a:rPr lang="fi-FI" sz="4400" dirty="0"/>
              <a:t>Huijaus postin nimissä</a:t>
            </a:r>
          </a:p>
        </p:txBody>
      </p:sp>
      <p:sp>
        <p:nvSpPr>
          <p:cNvPr id="2" name="Päivämäärän paikkamerkki 1">
            <a:extLst>
              <a:ext uri="{FF2B5EF4-FFF2-40B4-BE49-F238E27FC236}">
                <a16:creationId xmlns:a16="http://schemas.microsoft.com/office/drawing/2014/main" id="{9E539E1D-9557-4356-B00F-431F456DCD5C}"/>
              </a:ext>
            </a:extLst>
          </p:cNvPr>
          <p:cNvSpPr>
            <a:spLocks noGrp="1"/>
          </p:cNvSpPr>
          <p:nvPr>
            <p:ph type="dt" sz="half" idx="10"/>
          </p:nvPr>
        </p:nvSpPr>
        <p:spPr/>
        <p:txBody>
          <a:bodyPr/>
          <a:lstStyle/>
          <a:p>
            <a:fld id="{EFB198D1-2732-4FA0-B7D3-E1692E5D7E36}" type="datetime1">
              <a:rPr lang="fi-FI" smtClean="0"/>
              <a:pPr/>
              <a:t>4.4.2023</a:t>
            </a:fld>
            <a:endParaRPr lang="en-US"/>
          </a:p>
        </p:txBody>
      </p:sp>
      <p:sp>
        <p:nvSpPr>
          <p:cNvPr id="3" name="Dian numeron paikkamerkki 2">
            <a:extLst>
              <a:ext uri="{FF2B5EF4-FFF2-40B4-BE49-F238E27FC236}">
                <a16:creationId xmlns:a16="http://schemas.microsoft.com/office/drawing/2014/main" id="{FC72DA4A-8B08-4F9A-A1D1-842866AACEBF}"/>
              </a:ext>
            </a:extLst>
          </p:cNvPr>
          <p:cNvSpPr>
            <a:spLocks noGrp="1"/>
          </p:cNvSpPr>
          <p:nvPr>
            <p:ph type="sldNum" sz="quarter" idx="11"/>
          </p:nvPr>
        </p:nvSpPr>
        <p:spPr/>
        <p:txBody>
          <a:bodyPr/>
          <a:lstStyle/>
          <a:p>
            <a:fld id="{7B76A6C3-B7D4-46CA-B591-53665D1E4B32}" type="slidenum">
              <a:rPr lang="en-US" smtClean="0"/>
              <a:pPr/>
              <a:t>37</a:t>
            </a:fld>
            <a:endParaRPr lang="en-US"/>
          </a:p>
        </p:txBody>
      </p:sp>
      <p:grpSp>
        <p:nvGrpSpPr>
          <p:cNvPr id="13" name="Ryhmä 12">
            <a:extLst>
              <a:ext uri="{FF2B5EF4-FFF2-40B4-BE49-F238E27FC236}">
                <a16:creationId xmlns:a16="http://schemas.microsoft.com/office/drawing/2014/main" id="{52EEFC3A-89F2-4AD4-AB19-9819BEA3859C}"/>
              </a:ext>
              <a:ext uri="{C183D7F6-B498-43B3-948B-1728B52AA6E4}">
                <adec:decorative xmlns:adec="http://schemas.microsoft.com/office/drawing/2017/decorative" val="1"/>
              </a:ext>
            </a:extLst>
          </p:cNvPr>
          <p:cNvGrpSpPr/>
          <p:nvPr/>
        </p:nvGrpSpPr>
        <p:grpSpPr>
          <a:xfrm>
            <a:off x="7854979" y="151370"/>
            <a:ext cx="3505242" cy="6555259"/>
            <a:chOff x="7555481" y="1212608"/>
            <a:chExt cx="2990371" cy="5592383"/>
          </a:xfrm>
        </p:grpSpPr>
        <p:pic>
          <p:nvPicPr>
            <p:cNvPr id="12" name="Kuva 11" descr="Kuva, joka sisältää kohteen teksti&#10;&#10;Kuvaus luotu automaattisesti">
              <a:extLst>
                <a:ext uri="{FF2B5EF4-FFF2-40B4-BE49-F238E27FC236}">
                  <a16:creationId xmlns:a16="http://schemas.microsoft.com/office/drawing/2014/main" id="{C348C4A5-0D6B-4787-9900-D493CB13DCE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800625" y="1881554"/>
              <a:ext cx="2416037" cy="4687520"/>
            </a:xfrm>
            <a:prstGeom prst="rect">
              <a:avLst/>
            </a:prstGeom>
          </p:spPr>
        </p:pic>
        <p:pic>
          <p:nvPicPr>
            <p:cNvPr id="10" name="Picture 15" descr="A screen shot of a computer&#10;&#10;Description automatically generated">
              <a:extLst>
                <a:ext uri="{FF2B5EF4-FFF2-40B4-BE49-F238E27FC236}">
                  <a16:creationId xmlns:a16="http://schemas.microsoft.com/office/drawing/2014/main" id="{04713AD1-9873-4564-BBB9-A2D81A4A8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481" y="1212608"/>
              <a:ext cx="2990371" cy="5592383"/>
            </a:xfrm>
            <a:prstGeom prst="rect">
              <a:avLst/>
            </a:prstGeom>
          </p:spPr>
        </p:pic>
      </p:grpSp>
    </p:spTree>
    <p:extLst>
      <p:ext uri="{BB962C8B-B14F-4D97-AF65-F5344CB8AC3E}">
        <p14:creationId xmlns:p14="http://schemas.microsoft.com/office/powerpoint/2010/main" val="2209075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descr="Kuvassa on Verohallinnon nimissä lähetetyn huijausviestin kuvakaappaus.">
            <a:extLst>
              <a:ext uri="{FF2B5EF4-FFF2-40B4-BE49-F238E27FC236}">
                <a16:creationId xmlns:a16="http://schemas.microsoft.com/office/drawing/2014/main" id="{B2BFE55C-7104-4E85-8BEE-6B92B3C704F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133848" y="1185237"/>
            <a:ext cx="2892658" cy="4248409"/>
          </a:xfrm>
          <a:prstGeom prst="rect">
            <a:avLst/>
          </a:prstGeom>
        </p:spPr>
      </p:pic>
      <p:pic>
        <p:nvPicPr>
          <p:cNvPr id="16" name="Picture 15" descr="A screen shot of a computer&#10;&#10;Description automatically generated">
            <a:extLst>
              <a:ext uri="{FF2B5EF4-FFF2-40B4-BE49-F238E27FC236}">
                <a16:creationId xmlns:a16="http://schemas.microsoft.com/office/drawing/2014/main" id="{1184ED87-B713-4DBE-8A5C-EF2A7945E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979" y="151370"/>
            <a:ext cx="3505242" cy="6555259"/>
          </a:xfrm>
          <a:prstGeom prst="rect">
            <a:avLst/>
          </a:prstGeom>
        </p:spPr>
      </p:pic>
      <p:sp>
        <p:nvSpPr>
          <p:cNvPr id="3" name="Päivämäärän paikkamerkki 2">
            <a:extLst>
              <a:ext uri="{FF2B5EF4-FFF2-40B4-BE49-F238E27FC236}">
                <a16:creationId xmlns:a16="http://schemas.microsoft.com/office/drawing/2014/main" id="{EB81F851-CF7B-49F2-8EDC-0346BF6571EC}"/>
              </a:ext>
            </a:extLst>
          </p:cNvPr>
          <p:cNvSpPr>
            <a:spLocks noGrp="1"/>
          </p:cNvSpPr>
          <p:nvPr>
            <p:ph type="dt" sz="half" idx="10"/>
          </p:nvPr>
        </p:nvSpPr>
        <p:spPr/>
        <p:txBody>
          <a:bodyPr/>
          <a:lstStyle/>
          <a:p>
            <a:fld id="{6BF30365-44C5-496F-867E-86A785B159A2}" type="datetime1">
              <a:rPr lang="fi-FI" smtClean="0"/>
              <a:pPr/>
              <a:t>4.4.2023</a:t>
            </a:fld>
            <a:endParaRPr lang="en-US"/>
          </a:p>
        </p:txBody>
      </p:sp>
      <p:sp>
        <p:nvSpPr>
          <p:cNvPr id="4" name="Dian numeron paikkamerkki 3">
            <a:extLst>
              <a:ext uri="{FF2B5EF4-FFF2-40B4-BE49-F238E27FC236}">
                <a16:creationId xmlns:a16="http://schemas.microsoft.com/office/drawing/2014/main" id="{D2DEEDDC-6399-4641-909B-A0B39EC33D6A}"/>
              </a:ext>
            </a:extLst>
          </p:cNvPr>
          <p:cNvSpPr>
            <a:spLocks noGrp="1"/>
          </p:cNvSpPr>
          <p:nvPr>
            <p:ph type="sldNum" sz="quarter" idx="11"/>
          </p:nvPr>
        </p:nvSpPr>
        <p:spPr/>
        <p:txBody>
          <a:bodyPr/>
          <a:lstStyle/>
          <a:p>
            <a:fld id="{7B76A6C3-B7D4-46CA-B591-53665D1E4B32}" type="slidenum">
              <a:rPr lang="en-US" smtClean="0"/>
              <a:pPr/>
              <a:t>38</a:t>
            </a:fld>
            <a:endParaRPr lang="en-US"/>
          </a:p>
        </p:txBody>
      </p:sp>
      <p:sp>
        <p:nvSpPr>
          <p:cNvPr id="8" name="Otsikko 4">
            <a:extLst>
              <a:ext uri="{FF2B5EF4-FFF2-40B4-BE49-F238E27FC236}">
                <a16:creationId xmlns:a16="http://schemas.microsoft.com/office/drawing/2014/main" id="{21C0E40C-B478-446E-8B51-CAA5F0AE4648}"/>
              </a:ext>
              <a:ext uri="{C183D7F6-B498-43B3-948B-1728B52AA6E4}">
                <adec:decorative xmlns:adec="http://schemas.microsoft.com/office/drawing/2017/decorative" val="1"/>
              </a:ext>
            </a:extLst>
          </p:cNvPr>
          <p:cNvSpPr txBox="1">
            <a:spLocks noGrp="1"/>
          </p:cNvSpPr>
          <p:nvPr>
            <p:ph type="title" idx="4294967295"/>
          </p:nvPr>
        </p:nvSpPr>
        <p:spPr>
          <a:xfrm>
            <a:off x="761596" y="2966719"/>
            <a:ext cx="6931176" cy="9245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2500"/>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fi-FI" sz="4400" b="1" i="0" u="none" strike="noStrike" kern="1200" cap="none" spc="0" normalizeH="0" baseline="0" noProof="0" dirty="0">
                <a:ln>
                  <a:noFill/>
                </a:ln>
                <a:solidFill>
                  <a:schemeClr val="tx2"/>
                </a:solidFill>
                <a:effectLst/>
                <a:uLnTx/>
                <a:uFillTx/>
                <a:latin typeface="+mj-lt"/>
                <a:ea typeface="+mj-ea"/>
                <a:cs typeface="+mj-cs"/>
              </a:rPr>
              <a:t>Huijaus veronpalautuksista</a:t>
            </a:r>
          </a:p>
        </p:txBody>
      </p:sp>
    </p:spTree>
    <p:extLst>
      <p:ext uri="{BB962C8B-B14F-4D97-AF65-F5344CB8AC3E}">
        <p14:creationId xmlns:p14="http://schemas.microsoft.com/office/powerpoint/2010/main" val="281418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p:txBody>
          <a:bodyPr/>
          <a:lstStyle/>
          <a:p>
            <a:r>
              <a:rPr lang="fi-FI" dirty="0"/>
              <a:t>Maksaminen ja maksuviivästykset</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39</a:t>
            </a:fld>
            <a:endParaRPr lang="fi-FI"/>
          </a:p>
        </p:txBody>
      </p:sp>
    </p:spTree>
    <p:extLst>
      <p:ext uri="{BB962C8B-B14F-4D97-AF65-F5344CB8AC3E}">
        <p14:creationId xmlns:p14="http://schemas.microsoft.com/office/powerpoint/2010/main" val="50313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a:xfrm>
            <a:off x="1323537" y="1253978"/>
            <a:ext cx="9555480" cy="2519628"/>
          </a:xfrm>
        </p:spPr>
        <p:txBody>
          <a:bodyPr/>
          <a:lstStyle/>
          <a:p>
            <a:r>
              <a:rPr lang="fi-FI" dirty="0"/>
              <a:t>Sopimuksen sitovuus</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4</a:t>
            </a:fld>
            <a:endParaRPr lang="fi-FI"/>
          </a:p>
        </p:txBody>
      </p:sp>
    </p:spTree>
    <p:extLst>
      <p:ext uri="{BB962C8B-B14F-4D97-AF65-F5344CB8AC3E}">
        <p14:creationId xmlns:p14="http://schemas.microsoft.com/office/powerpoint/2010/main" val="14431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1255ED-78FE-4D0C-AA5A-4D335ABEF10A}"/>
              </a:ext>
            </a:extLst>
          </p:cNvPr>
          <p:cNvSpPr>
            <a:spLocks noGrp="1"/>
          </p:cNvSpPr>
          <p:nvPr>
            <p:ph type="title"/>
          </p:nvPr>
        </p:nvSpPr>
        <p:spPr/>
        <p:txBody>
          <a:bodyPr/>
          <a:lstStyle/>
          <a:p>
            <a:r>
              <a:rPr lang="fi-FI" dirty="0"/>
              <a:t>Maksaminen</a:t>
            </a:r>
          </a:p>
        </p:txBody>
      </p:sp>
      <p:sp>
        <p:nvSpPr>
          <p:cNvPr id="3" name="Sisällön paikkamerkki 2">
            <a:extLst>
              <a:ext uri="{FF2B5EF4-FFF2-40B4-BE49-F238E27FC236}">
                <a16:creationId xmlns:a16="http://schemas.microsoft.com/office/drawing/2014/main" id="{A6D4BE4C-7F5D-4FE4-B5C8-C5E43AA79F3D}"/>
              </a:ext>
            </a:extLst>
          </p:cNvPr>
          <p:cNvSpPr>
            <a:spLocks noGrp="1"/>
          </p:cNvSpPr>
          <p:nvPr>
            <p:ph idx="1"/>
          </p:nvPr>
        </p:nvSpPr>
        <p:spPr>
          <a:xfrm>
            <a:off x="1098176" y="1798320"/>
            <a:ext cx="9991166" cy="4378643"/>
          </a:xfrm>
        </p:spPr>
        <p:txBody>
          <a:bodyPr>
            <a:normAutofit/>
          </a:bodyPr>
          <a:lstStyle/>
          <a:p>
            <a:pPr marL="0" indent="0">
              <a:buNone/>
            </a:pPr>
            <a:r>
              <a:rPr lang="fi-FI" dirty="0"/>
              <a:t>Mitä suurempi ostos sitä enemmän riskejä maksaminen etukäteen kuluttajalle sisältää. </a:t>
            </a:r>
          </a:p>
          <a:p>
            <a:pPr marL="0" indent="0">
              <a:buNone/>
            </a:pPr>
            <a:r>
              <a:rPr lang="fi-FI" dirty="0"/>
              <a:t>Hintaa ei yleensä kannata maksaa ennen kuin </a:t>
            </a:r>
          </a:p>
          <a:p>
            <a:r>
              <a:rPr lang="fi-FI" dirty="0"/>
              <a:t>tavara on toimitettu ja se on mahdollisuus tarkastaa.</a:t>
            </a:r>
          </a:p>
          <a:p>
            <a:r>
              <a:rPr lang="fi-FI" dirty="0"/>
              <a:t>palvelu on suoritettu.</a:t>
            </a:r>
          </a:p>
        </p:txBody>
      </p:sp>
    </p:spTree>
    <p:extLst>
      <p:ext uri="{BB962C8B-B14F-4D97-AF65-F5344CB8AC3E}">
        <p14:creationId xmlns:p14="http://schemas.microsoft.com/office/powerpoint/2010/main" val="7473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1255ED-78FE-4D0C-AA5A-4D335ABEF10A}"/>
              </a:ext>
            </a:extLst>
          </p:cNvPr>
          <p:cNvSpPr>
            <a:spLocks noGrp="1"/>
          </p:cNvSpPr>
          <p:nvPr>
            <p:ph type="title"/>
          </p:nvPr>
        </p:nvSpPr>
        <p:spPr>
          <a:xfrm>
            <a:off x="1098176" y="419814"/>
            <a:ext cx="9991166" cy="1114052"/>
          </a:xfrm>
        </p:spPr>
        <p:txBody>
          <a:bodyPr/>
          <a:lstStyle/>
          <a:p>
            <a:r>
              <a:rPr lang="fi-FI" dirty="0"/>
              <a:t>Turvallinen maksaminen</a:t>
            </a:r>
          </a:p>
        </p:txBody>
      </p:sp>
      <p:sp>
        <p:nvSpPr>
          <p:cNvPr id="3" name="Sisällön paikkamerkki 2">
            <a:extLst>
              <a:ext uri="{FF2B5EF4-FFF2-40B4-BE49-F238E27FC236}">
                <a16:creationId xmlns:a16="http://schemas.microsoft.com/office/drawing/2014/main" id="{A6D4BE4C-7F5D-4FE4-B5C8-C5E43AA79F3D}"/>
              </a:ext>
            </a:extLst>
          </p:cNvPr>
          <p:cNvSpPr>
            <a:spLocks noGrp="1"/>
          </p:cNvSpPr>
          <p:nvPr>
            <p:ph idx="1"/>
          </p:nvPr>
        </p:nvSpPr>
        <p:spPr>
          <a:xfrm>
            <a:off x="1098176" y="1234440"/>
            <a:ext cx="9991166" cy="4942523"/>
          </a:xfrm>
        </p:spPr>
        <p:txBody>
          <a:bodyPr>
            <a:normAutofit fontScale="92500" lnSpcReduction="10000"/>
          </a:bodyPr>
          <a:lstStyle/>
          <a:p>
            <a:pPr marL="0" indent="0">
              <a:buNone/>
            </a:pPr>
            <a:r>
              <a:rPr lang="fi-FI" sz="2400" b="1" dirty="0"/>
              <a:t>Lasku</a:t>
            </a:r>
          </a:p>
          <a:p>
            <a:pPr marL="0" indent="0">
              <a:buNone/>
            </a:pPr>
            <a:r>
              <a:rPr lang="fi-FI" sz="2400" dirty="0"/>
              <a:t>Lasku on turvallinen maksutapa, jos kuluttaja voi maksaa ostoksen vasta tuotteen saatuaan. </a:t>
            </a:r>
          </a:p>
          <a:p>
            <a:pPr marL="0" indent="0">
              <a:buNone/>
            </a:pPr>
            <a:r>
              <a:rPr lang="fi-FI" sz="2400" dirty="0"/>
              <a:t>Jos tuotetta ei toimiteta sovitusti, kuluttajalla on mahdollisuus pidättäytyä maksusta kunnes asia on korjattu.</a:t>
            </a:r>
          </a:p>
          <a:p>
            <a:pPr marL="0" indent="0">
              <a:buNone/>
            </a:pPr>
            <a:r>
              <a:rPr lang="fi-FI" sz="2400" b="1" dirty="0"/>
              <a:t>Luottokortti</a:t>
            </a:r>
          </a:p>
          <a:p>
            <a:pPr marL="0" indent="0">
              <a:buNone/>
            </a:pPr>
            <a:r>
              <a:rPr lang="fi-FI" sz="2400" dirty="0"/>
              <a:t>Luottokortilla maksaminen on turvallista erityisesti verkkokaupassa ja matkalla. </a:t>
            </a:r>
          </a:p>
          <a:p>
            <a:r>
              <a:rPr lang="fi-FI" sz="2400" dirty="0"/>
              <a:t>Jos ostos on maksettu luottokortilla, voit ongelmatilanteessa vaatia hyvitystä myös luotonantajalta. Luotonantajan puoleen voi kääntyä tilanteessa, jossa yritys ei toimita ostosta, ostoksesta on laskutettu väärin tai tuotteessa on virhe.</a:t>
            </a:r>
          </a:p>
        </p:txBody>
      </p:sp>
    </p:spTree>
    <p:extLst>
      <p:ext uri="{BB962C8B-B14F-4D97-AF65-F5344CB8AC3E}">
        <p14:creationId xmlns:p14="http://schemas.microsoft.com/office/powerpoint/2010/main" val="1712945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7A301FD-6BB6-497C-9BFF-AB594919D99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97798" y="465430"/>
            <a:ext cx="2819603" cy="6101910"/>
          </a:xfrm>
          <a:prstGeom prst="rect">
            <a:avLst/>
          </a:prstGeom>
        </p:spPr>
      </p:pic>
      <p:sp>
        <p:nvSpPr>
          <p:cNvPr id="5" name="Otsikko 1">
            <a:extLst>
              <a:ext uri="{FF2B5EF4-FFF2-40B4-BE49-F238E27FC236}">
                <a16:creationId xmlns:a16="http://schemas.microsoft.com/office/drawing/2014/main" id="{D0609B0B-F2B6-4433-A11E-DDDA8E61FBD6}"/>
              </a:ext>
            </a:extLst>
          </p:cNvPr>
          <p:cNvSpPr>
            <a:spLocks noGrp="1"/>
          </p:cNvSpPr>
          <p:nvPr>
            <p:ph type="title"/>
          </p:nvPr>
        </p:nvSpPr>
        <p:spPr>
          <a:xfrm>
            <a:off x="762110" y="2464314"/>
            <a:ext cx="6536563" cy="1802886"/>
          </a:xfrm>
        </p:spPr>
        <p:txBody>
          <a:bodyPr/>
          <a:lstStyle/>
          <a:p>
            <a:r>
              <a:rPr lang="fi-FI" dirty="0"/>
              <a:t>Pidä huolta pankkitiedoistasi, kuten esimerkiksi verkko-pankin tunnuksista!</a:t>
            </a:r>
          </a:p>
        </p:txBody>
      </p:sp>
      <p:sp>
        <p:nvSpPr>
          <p:cNvPr id="3" name="Päivämäärän paikkamerkki 2">
            <a:extLst>
              <a:ext uri="{FF2B5EF4-FFF2-40B4-BE49-F238E27FC236}">
                <a16:creationId xmlns:a16="http://schemas.microsoft.com/office/drawing/2014/main" id="{F90EC575-F838-419F-A3EB-3CFD0CCD115E}"/>
              </a:ext>
            </a:extLst>
          </p:cNvPr>
          <p:cNvSpPr>
            <a:spLocks noGrp="1"/>
          </p:cNvSpPr>
          <p:nvPr>
            <p:ph type="dt" sz="half" idx="10"/>
          </p:nvPr>
        </p:nvSpPr>
        <p:spPr/>
        <p:txBody>
          <a:bodyPr/>
          <a:lstStyle/>
          <a:p>
            <a:fld id="{6BF30365-44C5-496F-867E-86A785B159A2}" type="datetime1">
              <a:rPr lang="fi-FI" smtClean="0"/>
              <a:pPr/>
              <a:t>4.4.2023</a:t>
            </a:fld>
            <a:endParaRPr lang="en-US"/>
          </a:p>
        </p:txBody>
      </p:sp>
      <p:sp>
        <p:nvSpPr>
          <p:cNvPr id="4" name="Dian numeron paikkamerkki 3">
            <a:extLst>
              <a:ext uri="{FF2B5EF4-FFF2-40B4-BE49-F238E27FC236}">
                <a16:creationId xmlns:a16="http://schemas.microsoft.com/office/drawing/2014/main" id="{F23138B3-E0F9-4928-822D-C586EF0E2CB8}"/>
              </a:ext>
            </a:extLst>
          </p:cNvPr>
          <p:cNvSpPr>
            <a:spLocks noGrp="1"/>
          </p:cNvSpPr>
          <p:nvPr>
            <p:ph type="sldNum" sz="quarter" idx="11"/>
          </p:nvPr>
        </p:nvSpPr>
        <p:spPr/>
        <p:txBody>
          <a:bodyPr/>
          <a:lstStyle/>
          <a:p>
            <a:fld id="{7B76A6C3-B7D4-46CA-B591-53665D1E4B32}" type="slidenum">
              <a:rPr lang="en-US" smtClean="0"/>
              <a:pPr/>
              <a:t>42</a:t>
            </a:fld>
            <a:endParaRPr lang="en-US"/>
          </a:p>
        </p:txBody>
      </p:sp>
      <p:pic>
        <p:nvPicPr>
          <p:cNvPr id="6" name="Picture 15">
            <a:extLst>
              <a:ext uri="{FF2B5EF4-FFF2-40B4-BE49-F238E27FC236}">
                <a16:creationId xmlns:a16="http://schemas.microsoft.com/office/drawing/2014/main" id="{F27B2A4E-116B-4469-95F5-AE10609452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978" y="151370"/>
            <a:ext cx="3505242" cy="6555259"/>
          </a:xfrm>
          <a:prstGeom prst="rect">
            <a:avLst/>
          </a:prstGeom>
        </p:spPr>
      </p:pic>
    </p:spTree>
    <p:extLst>
      <p:ext uri="{BB962C8B-B14F-4D97-AF65-F5344CB8AC3E}">
        <p14:creationId xmlns:p14="http://schemas.microsoft.com/office/powerpoint/2010/main" val="1054398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1255ED-78FE-4D0C-AA5A-4D335ABEF10A}"/>
              </a:ext>
            </a:extLst>
          </p:cNvPr>
          <p:cNvSpPr>
            <a:spLocks noGrp="1"/>
          </p:cNvSpPr>
          <p:nvPr>
            <p:ph type="title"/>
          </p:nvPr>
        </p:nvSpPr>
        <p:spPr/>
        <p:txBody>
          <a:bodyPr/>
          <a:lstStyle/>
          <a:p>
            <a:r>
              <a:rPr lang="fi-FI" dirty="0"/>
              <a:t>Maksun viivästyminen</a:t>
            </a:r>
          </a:p>
        </p:txBody>
      </p:sp>
      <p:sp>
        <p:nvSpPr>
          <p:cNvPr id="3" name="Sisällön paikkamerkki 2">
            <a:extLst>
              <a:ext uri="{FF2B5EF4-FFF2-40B4-BE49-F238E27FC236}">
                <a16:creationId xmlns:a16="http://schemas.microsoft.com/office/drawing/2014/main" id="{A6D4BE4C-7F5D-4FE4-B5C8-C5E43AA79F3D}"/>
              </a:ext>
            </a:extLst>
          </p:cNvPr>
          <p:cNvSpPr>
            <a:spLocks noGrp="1"/>
          </p:cNvSpPr>
          <p:nvPr>
            <p:ph idx="1"/>
          </p:nvPr>
        </p:nvSpPr>
        <p:spPr>
          <a:xfrm>
            <a:off x="1098176" y="1818640"/>
            <a:ext cx="9991166" cy="4582160"/>
          </a:xfrm>
        </p:spPr>
        <p:txBody>
          <a:bodyPr>
            <a:normAutofit/>
          </a:bodyPr>
          <a:lstStyle/>
          <a:p>
            <a:pPr marL="0" indent="0">
              <a:buNone/>
            </a:pPr>
            <a:r>
              <a:rPr lang="fi-FI" dirty="0"/>
              <a:t>Jos et pysty maksamaan laskua, </a:t>
            </a:r>
            <a:r>
              <a:rPr lang="fi-FI" b="1" dirty="0"/>
              <a:t>kerro asiasta heti laskun lähettäjälle </a:t>
            </a:r>
            <a:r>
              <a:rPr lang="fi-FI" dirty="0"/>
              <a:t>ja neuvottele uudesta maksuaikataulusta.</a:t>
            </a:r>
          </a:p>
          <a:p>
            <a:pPr marL="0" indent="0">
              <a:buNone/>
            </a:pPr>
            <a:r>
              <a:rPr lang="fi-FI" dirty="0"/>
              <a:t>On parempi yrittää sopia uusi maksuaikataulu kuin antaa viivästys- ja perimiskulujen kasvaa. </a:t>
            </a:r>
          </a:p>
          <a:p>
            <a:pPr marL="0" indent="0">
              <a:buNone/>
            </a:pPr>
            <a:r>
              <a:rPr lang="fi-FI" dirty="0"/>
              <a:t>Tilapäisten maksuvaikeuksien järjestely on pankkien ja yritysten henkilökunnalle nykyään arkipäivää ja yhteistyöhalua arvostetaan. </a:t>
            </a:r>
          </a:p>
        </p:txBody>
      </p:sp>
    </p:spTree>
    <p:extLst>
      <p:ext uri="{BB962C8B-B14F-4D97-AF65-F5344CB8AC3E}">
        <p14:creationId xmlns:p14="http://schemas.microsoft.com/office/powerpoint/2010/main" val="1903642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1255ED-78FE-4D0C-AA5A-4D335ABEF10A}"/>
              </a:ext>
            </a:extLst>
          </p:cNvPr>
          <p:cNvSpPr>
            <a:spLocks noGrp="1"/>
          </p:cNvSpPr>
          <p:nvPr>
            <p:ph type="title"/>
          </p:nvPr>
        </p:nvSpPr>
        <p:spPr>
          <a:xfrm>
            <a:off x="1535845" y="-856192"/>
            <a:ext cx="9991166" cy="795932"/>
          </a:xfrm>
        </p:spPr>
        <p:txBody>
          <a:bodyPr/>
          <a:lstStyle/>
          <a:p>
            <a:r>
              <a:rPr lang="fi-FI" dirty="0"/>
              <a:t>Katso video: Vältä maksuhäiriömerkintää!</a:t>
            </a:r>
          </a:p>
        </p:txBody>
      </p:sp>
      <p:pic>
        <p:nvPicPr>
          <p:cNvPr id="6" name="Online-media 6">
            <a:hlinkClick r:id="" action="ppaction://media"/>
            <a:extLst>
              <a:ext uri="{FF2B5EF4-FFF2-40B4-BE49-F238E27FC236}">
                <a16:creationId xmlns:a16="http://schemas.microsoft.com/office/drawing/2014/main" id="{B337DAC5-C474-49F8-8C14-6CDE09A29F68}"/>
              </a:ext>
              <a:ext uri="{C183D7F6-B498-43B3-948B-1728B52AA6E4}">
                <adec:decorative xmlns:adec="http://schemas.microsoft.com/office/drawing/2017/decorative" val="1"/>
              </a:ext>
            </a:extLst>
          </p:cNvPr>
          <p:cNvPicPr>
            <a:picLocks noRot="1" noChangeAspect="1"/>
          </p:cNvPicPr>
          <p:nvPr>
            <a:videoFile r:link="rId1"/>
          </p:nvPr>
        </p:nvPicPr>
        <p:blipFill rotWithShape="1">
          <a:blip r:embed="rId3"/>
          <a:srcRect r="1" b="505"/>
          <a:stretch/>
        </p:blipFill>
        <p:spPr>
          <a:xfrm>
            <a:off x="1606096" y="1180980"/>
            <a:ext cx="8730000" cy="4885857"/>
          </a:xfrm>
          <a:prstGeom prst="rect">
            <a:avLst/>
          </a:prstGeom>
          <a:noFill/>
        </p:spPr>
      </p:pic>
      <p:sp>
        <p:nvSpPr>
          <p:cNvPr id="3" name="Tekstiruutu 2">
            <a:extLst>
              <a:ext uri="{FF2B5EF4-FFF2-40B4-BE49-F238E27FC236}">
                <a16:creationId xmlns:a16="http://schemas.microsoft.com/office/drawing/2014/main" id="{2952B468-3119-48B7-836B-9F95523FF413}"/>
              </a:ext>
            </a:extLst>
          </p:cNvPr>
          <p:cNvSpPr txBox="1"/>
          <p:nvPr/>
        </p:nvSpPr>
        <p:spPr>
          <a:xfrm>
            <a:off x="701766" y="6983849"/>
            <a:ext cx="11087100" cy="276999"/>
          </a:xfrm>
          <a:prstGeom prst="rect">
            <a:avLst/>
          </a:prstGeom>
          <a:noFill/>
        </p:spPr>
        <p:txBody>
          <a:bodyPr wrap="square" lIns="0" tIns="0" rIns="0" bIns="0" rtlCol="0">
            <a:spAutoFit/>
          </a:bodyPr>
          <a:lstStyle/>
          <a:p>
            <a:r>
              <a:rPr lang="fi-FI" dirty="0">
                <a:solidFill>
                  <a:schemeClr val="tx2"/>
                </a:solidFill>
              </a:rPr>
              <a:t>Voit katsoa videon myös </a:t>
            </a:r>
            <a:r>
              <a:rPr lang="fi-FI" dirty="0" err="1">
                <a:solidFill>
                  <a:schemeClr val="tx2"/>
                </a:solidFill>
              </a:rPr>
              <a:t>Youtubessa</a:t>
            </a:r>
            <a:r>
              <a:rPr lang="fi-FI" dirty="0">
                <a:solidFill>
                  <a:schemeClr val="tx2"/>
                </a:solidFill>
              </a:rPr>
              <a:t> osoitteessa </a:t>
            </a:r>
            <a:r>
              <a:rPr lang="fi-FI" dirty="0">
                <a:solidFill>
                  <a:schemeClr val="tx2"/>
                </a:solidFill>
                <a:hlinkClick r:id="rId4"/>
              </a:rPr>
              <a:t>https://www.youtube.com/watch?v=</a:t>
            </a:r>
            <a:endParaRPr lang="fi-FI" dirty="0">
              <a:solidFill>
                <a:schemeClr val="tx2"/>
              </a:solidFill>
            </a:endParaRPr>
          </a:p>
        </p:txBody>
      </p:sp>
      <p:sp>
        <p:nvSpPr>
          <p:cNvPr id="5" name="Otsikko 1">
            <a:extLst>
              <a:ext uri="{FF2B5EF4-FFF2-40B4-BE49-F238E27FC236}">
                <a16:creationId xmlns:a16="http://schemas.microsoft.com/office/drawing/2014/main" id="{40AA66BB-5629-4458-8160-14A6389F4377}"/>
              </a:ext>
            </a:extLst>
          </p:cNvPr>
          <p:cNvSpPr txBox="1">
            <a:spLocks/>
          </p:cNvSpPr>
          <p:nvPr/>
        </p:nvSpPr>
        <p:spPr>
          <a:xfrm>
            <a:off x="975513" y="339403"/>
            <a:ext cx="9991166" cy="441914"/>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algn="ctr"/>
            <a:r>
              <a:rPr lang="fi-FI" sz="2400" dirty="0"/>
              <a:t>Video: Vältä maksuhäiriömerkintää!</a:t>
            </a:r>
          </a:p>
        </p:txBody>
      </p:sp>
      <p:sp>
        <p:nvSpPr>
          <p:cNvPr id="7" name="Tekstiruutu 6">
            <a:extLst>
              <a:ext uri="{FF2B5EF4-FFF2-40B4-BE49-F238E27FC236}">
                <a16:creationId xmlns:a16="http://schemas.microsoft.com/office/drawing/2014/main" id="{477CB53E-9964-4F4A-B895-71210CDB3E2D}"/>
              </a:ext>
            </a:extLst>
          </p:cNvPr>
          <p:cNvSpPr txBox="1"/>
          <p:nvPr/>
        </p:nvSpPr>
        <p:spPr>
          <a:xfrm>
            <a:off x="1659305" y="784712"/>
            <a:ext cx="9005248" cy="553998"/>
          </a:xfrm>
          <a:prstGeom prst="rect">
            <a:avLst/>
          </a:prstGeom>
          <a:noFill/>
        </p:spPr>
        <p:txBody>
          <a:bodyPr wrap="square" lIns="0" tIns="0" rIns="0" bIns="0" rtlCol="0">
            <a:spAutoFit/>
          </a:bodyPr>
          <a:lstStyle/>
          <a:p>
            <a:r>
              <a:rPr lang="fi-FI" dirty="0">
                <a:solidFill>
                  <a:schemeClr val="tx2"/>
                </a:solidFill>
              </a:rPr>
              <a:t>Voit katsoa videon myös </a:t>
            </a:r>
            <a:r>
              <a:rPr lang="fi-FI" dirty="0" err="1">
                <a:solidFill>
                  <a:schemeClr val="tx2"/>
                </a:solidFill>
              </a:rPr>
              <a:t>Youtubessa</a:t>
            </a:r>
            <a:r>
              <a:rPr lang="fi-FI" dirty="0">
                <a:solidFill>
                  <a:schemeClr val="tx2"/>
                </a:solidFill>
              </a:rPr>
              <a:t> osoitteessa </a:t>
            </a:r>
            <a:r>
              <a:rPr lang="fi-FI" dirty="0">
                <a:solidFill>
                  <a:schemeClr val="tx2"/>
                </a:solidFill>
                <a:hlinkClick r:id="rId5"/>
              </a:rPr>
              <a:t>https://youtu.be/O2lR3FX5d6I</a:t>
            </a:r>
            <a:endParaRPr lang="fi-FI" dirty="0">
              <a:solidFill>
                <a:schemeClr val="tx2"/>
              </a:solidFill>
            </a:endParaRPr>
          </a:p>
          <a:p>
            <a:endParaRPr lang="fi-FI" dirty="0">
              <a:solidFill>
                <a:schemeClr val="tx2"/>
              </a:solidFill>
            </a:endParaRPr>
          </a:p>
        </p:txBody>
      </p:sp>
    </p:spTree>
    <p:extLst>
      <p:ext uri="{BB962C8B-B14F-4D97-AF65-F5344CB8AC3E}">
        <p14:creationId xmlns:p14="http://schemas.microsoft.com/office/powerpoint/2010/main" val="165716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a:xfrm>
            <a:off x="1323537" y="1253978"/>
            <a:ext cx="9555480" cy="2551668"/>
          </a:xfrm>
        </p:spPr>
        <p:txBody>
          <a:bodyPr/>
          <a:lstStyle/>
          <a:p>
            <a:r>
              <a:rPr lang="fi-FI" dirty="0"/>
              <a:t>Tavaran virhe ja takuu</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45</a:t>
            </a:fld>
            <a:endParaRPr lang="fi-FI"/>
          </a:p>
        </p:txBody>
      </p:sp>
    </p:spTree>
    <p:extLst>
      <p:ext uri="{BB962C8B-B14F-4D97-AF65-F5344CB8AC3E}">
        <p14:creationId xmlns:p14="http://schemas.microsoft.com/office/powerpoint/2010/main" val="520409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7535B-B5AA-4DEC-A150-7FDAA8A22944}"/>
              </a:ext>
            </a:extLst>
          </p:cNvPr>
          <p:cNvSpPr>
            <a:spLocks noGrp="1"/>
          </p:cNvSpPr>
          <p:nvPr>
            <p:ph type="title"/>
          </p:nvPr>
        </p:nvSpPr>
        <p:spPr>
          <a:xfrm>
            <a:off x="854336" y="196852"/>
            <a:ext cx="9991166" cy="1114052"/>
          </a:xfrm>
        </p:spPr>
        <p:txBody>
          <a:bodyPr>
            <a:normAutofit/>
          </a:bodyPr>
          <a:lstStyle/>
          <a:p>
            <a:r>
              <a:rPr lang="fi-FI" dirty="0">
                <a:solidFill>
                  <a:schemeClr val="tx1"/>
                </a:solidFill>
              </a:rPr>
              <a:t>Milloin myyjä on vastuussa tavaran viasta?</a:t>
            </a:r>
          </a:p>
        </p:txBody>
      </p:sp>
      <p:sp>
        <p:nvSpPr>
          <p:cNvPr id="3" name="Sisällön paikkamerkki 2">
            <a:extLst>
              <a:ext uri="{FF2B5EF4-FFF2-40B4-BE49-F238E27FC236}">
                <a16:creationId xmlns:a16="http://schemas.microsoft.com/office/drawing/2014/main" id="{0711E77A-CE5C-4036-B45B-7A0530A09F47}"/>
              </a:ext>
            </a:extLst>
          </p:cNvPr>
          <p:cNvSpPr>
            <a:spLocks noGrp="1"/>
          </p:cNvSpPr>
          <p:nvPr>
            <p:ph idx="1"/>
          </p:nvPr>
        </p:nvSpPr>
        <p:spPr>
          <a:xfrm>
            <a:off x="762000" y="889158"/>
            <a:ext cx="10575664" cy="5267802"/>
          </a:xfrm>
        </p:spPr>
        <p:txBody>
          <a:bodyPr>
            <a:noAutofit/>
          </a:bodyPr>
          <a:lstStyle/>
          <a:p>
            <a:pPr marL="0" indent="0">
              <a:buNone/>
            </a:pPr>
            <a:r>
              <a:rPr lang="fi-FI" sz="1800" dirty="0"/>
              <a:t>Tavarassa on myyjän vastuulle kuuluva virhe esimerkiksi silloin, kun</a:t>
            </a:r>
          </a:p>
          <a:p>
            <a:r>
              <a:rPr lang="fi-FI" sz="1800" dirty="0"/>
              <a:t>tavara ei ole sellainen kuin luvattiin</a:t>
            </a:r>
          </a:p>
          <a:p>
            <a:r>
              <a:rPr lang="fi-FI" sz="1800" dirty="0"/>
              <a:t>tavara hajosi liian aikaisin sen normaaliin kestoikään nähden</a:t>
            </a:r>
          </a:p>
          <a:p>
            <a:r>
              <a:rPr lang="fi-FI" sz="1800" dirty="0"/>
              <a:t>tavara ei sovi käyttöön, johon se on tarkoitettu</a:t>
            </a:r>
          </a:p>
          <a:p>
            <a:r>
              <a:rPr lang="fi-FI" sz="1800" dirty="0"/>
              <a:t>tavaralle ei ole annettu riittäviä lisävarusteita tai asennus- ja käyttöohjeita</a:t>
            </a:r>
          </a:p>
          <a:p>
            <a:r>
              <a:rPr lang="fi-FI" sz="1800" dirty="0"/>
              <a:t>myyjä ei toimittanut sovittuja päivityksiä</a:t>
            </a:r>
          </a:p>
          <a:p>
            <a:r>
              <a:rPr lang="fi-FI" sz="1800" dirty="0"/>
              <a:t>tavara on virheellisesti asennettu</a:t>
            </a:r>
          </a:p>
          <a:p>
            <a:r>
              <a:rPr lang="fi-FI" sz="1800" dirty="0"/>
              <a:t>tavaraan ei ole toimitettu tarvittavia päivityksiä</a:t>
            </a:r>
          </a:p>
          <a:p>
            <a:r>
              <a:rPr lang="fi-FI" sz="1800" dirty="0"/>
              <a:t>tavaran ominaisuuksien on muutenkin vastattava ominaisuuksia, joita saman tyyppisillä tavaroilla normaalisti on ja joita ostaja voi yleensä odottaa</a:t>
            </a:r>
          </a:p>
          <a:p>
            <a:pPr marL="0" indent="0">
              <a:buNone/>
            </a:pPr>
            <a:r>
              <a:rPr lang="fi-FI" sz="1800" b="1" dirty="0" err="1"/>
              <a:t>Huom</a:t>
            </a:r>
            <a:r>
              <a:rPr lang="fi-FI" sz="1800" b="1" dirty="0"/>
              <a:t>! </a:t>
            </a:r>
            <a:r>
              <a:rPr lang="fi-FI" sz="1800" dirty="0"/>
              <a:t>Alennuksella myytäviä tuotteita koskevat samat säännöt kuin normaalihintaisia tuotteita.</a:t>
            </a:r>
          </a:p>
        </p:txBody>
      </p:sp>
      <p:sp>
        <p:nvSpPr>
          <p:cNvPr id="4" name="Päivämäärän paikkamerkki 3">
            <a:extLst>
              <a:ext uri="{FF2B5EF4-FFF2-40B4-BE49-F238E27FC236}">
                <a16:creationId xmlns:a16="http://schemas.microsoft.com/office/drawing/2014/main" id="{8A16D080-1AF6-4D22-8D87-EADD872938A1}"/>
              </a:ext>
            </a:extLst>
          </p:cNvPr>
          <p:cNvSpPr>
            <a:spLocks noGrp="1"/>
          </p:cNvSpPr>
          <p:nvPr>
            <p:ph type="dt" sz="half" idx="10"/>
          </p:nvPr>
        </p:nvSpPr>
        <p:spPr/>
        <p:txBody>
          <a:bodyPr/>
          <a:lstStyle/>
          <a:p>
            <a:fld id="{50C8FCB7-FDA5-4B1C-9C72-9582199F448E}" type="datetime1">
              <a:rPr lang="fi-FI" smtClean="0"/>
              <a:t>4.4.2023</a:t>
            </a:fld>
            <a:endParaRPr lang="fi-FI"/>
          </a:p>
        </p:txBody>
      </p:sp>
      <p:sp>
        <p:nvSpPr>
          <p:cNvPr id="6" name="Dian numeron paikkamerkki 5">
            <a:extLst>
              <a:ext uri="{FF2B5EF4-FFF2-40B4-BE49-F238E27FC236}">
                <a16:creationId xmlns:a16="http://schemas.microsoft.com/office/drawing/2014/main" id="{302C4098-CA77-44E2-85DC-A2CE1293DBBC}"/>
              </a:ext>
            </a:extLst>
          </p:cNvPr>
          <p:cNvSpPr>
            <a:spLocks noGrp="1"/>
          </p:cNvSpPr>
          <p:nvPr>
            <p:ph type="sldNum" sz="quarter" idx="12"/>
          </p:nvPr>
        </p:nvSpPr>
        <p:spPr/>
        <p:txBody>
          <a:bodyPr/>
          <a:lstStyle/>
          <a:p>
            <a:fld id="{78E6364A-0FEF-4255-AD7E-040BCA84EF2F}" type="slidenum">
              <a:rPr lang="fi-FI" smtClean="0"/>
              <a:t>46</a:t>
            </a:fld>
            <a:endParaRPr lang="fi-FI"/>
          </a:p>
        </p:txBody>
      </p:sp>
    </p:spTree>
    <p:extLst>
      <p:ext uri="{BB962C8B-B14F-4D97-AF65-F5344CB8AC3E}">
        <p14:creationId xmlns:p14="http://schemas.microsoft.com/office/powerpoint/2010/main" val="3849433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9296D6-6E5B-427C-B727-277BDB4CDE86}"/>
              </a:ext>
            </a:extLst>
          </p:cNvPr>
          <p:cNvSpPr>
            <a:spLocks noGrp="1"/>
          </p:cNvSpPr>
          <p:nvPr>
            <p:ph type="title"/>
          </p:nvPr>
        </p:nvSpPr>
        <p:spPr>
          <a:xfrm>
            <a:off x="838200" y="526494"/>
            <a:ext cx="9991166" cy="743506"/>
          </a:xfrm>
        </p:spPr>
        <p:txBody>
          <a:bodyPr/>
          <a:lstStyle/>
          <a:p>
            <a:r>
              <a:rPr lang="fi-FI" dirty="0"/>
              <a:t>Takuun kiemuroita 1/2 </a:t>
            </a:r>
          </a:p>
        </p:txBody>
      </p:sp>
      <p:sp>
        <p:nvSpPr>
          <p:cNvPr id="3" name="Sisällön paikkamerkki 2">
            <a:extLst>
              <a:ext uri="{FF2B5EF4-FFF2-40B4-BE49-F238E27FC236}">
                <a16:creationId xmlns:a16="http://schemas.microsoft.com/office/drawing/2014/main" id="{3580C526-4BBF-4C29-A6A3-8BFDA290963B}"/>
              </a:ext>
            </a:extLst>
          </p:cNvPr>
          <p:cNvSpPr>
            <a:spLocks noGrp="1"/>
          </p:cNvSpPr>
          <p:nvPr>
            <p:ph idx="1"/>
          </p:nvPr>
        </p:nvSpPr>
        <p:spPr>
          <a:xfrm>
            <a:off x="838200" y="1270001"/>
            <a:ext cx="10515600" cy="5061505"/>
          </a:xfrm>
        </p:spPr>
        <p:txBody>
          <a:bodyPr>
            <a:normAutofit lnSpcReduction="10000"/>
          </a:bodyPr>
          <a:lstStyle/>
          <a:p>
            <a:pPr marL="0" indent="0">
              <a:buNone/>
            </a:pPr>
            <a:r>
              <a:rPr lang="fi-FI" sz="3200" dirty="0"/>
              <a:t>Laki ei määrää antamaan takuuta, vaan sen antaminen on vapaaehtoista. </a:t>
            </a:r>
          </a:p>
          <a:p>
            <a:pPr marL="0" indent="0">
              <a:buNone/>
            </a:pPr>
            <a:r>
              <a:rPr lang="fi-FI" sz="3200" dirty="0"/>
              <a:t>Takuunantaja vastaa takuuaikana ilmenevistä vioista ja muista takuussa määritellyistä asioista.</a:t>
            </a:r>
          </a:p>
          <a:p>
            <a:pPr marL="0" indent="0">
              <a:buNone/>
            </a:pPr>
            <a:r>
              <a:rPr lang="fi-FI" sz="3200" dirty="0"/>
              <a:t>Takuuajan päättyminen ei merkitse sitä, että yrityksen vastuu virheestä samalla päättyisi: </a:t>
            </a:r>
          </a:p>
          <a:p>
            <a:r>
              <a:rPr lang="fi-FI" sz="3200" dirty="0"/>
              <a:t>Jos takuuta ei ole tai se on kulunut umpeen, myyjä vastaa virheestä kuluttajansuojalain virhevastuuta koskevien säännösten perusteella.</a:t>
            </a:r>
          </a:p>
        </p:txBody>
      </p:sp>
    </p:spTree>
    <p:extLst>
      <p:ext uri="{BB962C8B-B14F-4D97-AF65-F5344CB8AC3E}">
        <p14:creationId xmlns:p14="http://schemas.microsoft.com/office/powerpoint/2010/main" val="27412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64407E-6538-47BF-9063-6499B4453AA6}"/>
              </a:ext>
            </a:extLst>
          </p:cNvPr>
          <p:cNvSpPr>
            <a:spLocks noGrp="1"/>
          </p:cNvSpPr>
          <p:nvPr>
            <p:ph type="title"/>
          </p:nvPr>
        </p:nvSpPr>
        <p:spPr>
          <a:xfrm>
            <a:off x="1098176" y="445214"/>
            <a:ext cx="9991166" cy="1114052"/>
          </a:xfrm>
        </p:spPr>
        <p:txBody>
          <a:bodyPr/>
          <a:lstStyle/>
          <a:p>
            <a:r>
              <a:rPr lang="fi-FI" dirty="0"/>
              <a:t>Takuun kiemuroita 2/2 </a:t>
            </a:r>
          </a:p>
        </p:txBody>
      </p:sp>
      <p:sp>
        <p:nvSpPr>
          <p:cNvPr id="3" name="Sisällön paikkamerkki 2">
            <a:extLst>
              <a:ext uri="{FF2B5EF4-FFF2-40B4-BE49-F238E27FC236}">
                <a16:creationId xmlns:a16="http://schemas.microsoft.com/office/drawing/2014/main" id="{1971AAB8-6EFA-4358-979C-552827210758}"/>
              </a:ext>
            </a:extLst>
          </p:cNvPr>
          <p:cNvSpPr>
            <a:spLocks noGrp="1"/>
          </p:cNvSpPr>
          <p:nvPr>
            <p:ph idx="1"/>
          </p:nvPr>
        </p:nvSpPr>
        <p:spPr>
          <a:xfrm>
            <a:off x="1098176" y="1330960"/>
            <a:ext cx="9991166" cy="4846003"/>
          </a:xfrm>
        </p:spPr>
        <p:txBody>
          <a:bodyPr>
            <a:normAutofit/>
          </a:bodyPr>
          <a:lstStyle/>
          <a:p>
            <a:pPr marL="0" indent="0">
              <a:buNone/>
            </a:pPr>
            <a:r>
              <a:rPr lang="fi-FI" dirty="0"/>
              <a:t>Valmistaja ja maahantuoja eivät vastaa myyjän omissa nimissään antamasta takuusta</a:t>
            </a:r>
          </a:p>
          <a:p>
            <a:pPr marL="0" indent="0">
              <a:buNone/>
            </a:pPr>
            <a:r>
              <a:rPr lang="fi-FI" dirty="0"/>
              <a:t>Takuu annetaan tuotteelle ja se pysyy voimassa, vaikka tuote vaihtaisi omistajaa. </a:t>
            </a:r>
          </a:p>
          <a:p>
            <a:r>
              <a:rPr lang="fi-FI" dirty="0"/>
              <a:t>Tavaran käyttötarkoitus ei saa kuitenkaan olennaisesti muuttua esimerkiksi yksityiskäytöstä ammattikäyttöön.</a:t>
            </a:r>
          </a:p>
          <a:p>
            <a:r>
              <a:rPr lang="fi-FI" dirty="0"/>
              <a:t>Takuunantaja voi myös edellyttää, että omistajanvaihdoksesta ilmoitetaan tälle kirjallisesti</a:t>
            </a:r>
          </a:p>
          <a:p>
            <a:endParaRPr lang="fi-FI" dirty="0"/>
          </a:p>
        </p:txBody>
      </p:sp>
    </p:spTree>
    <p:extLst>
      <p:ext uri="{BB962C8B-B14F-4D97-AF65-F5344CB8AC3E}">
        <p14:creationId xmlns:p14="http://schemas.microsoft.com/office/powerpoint/2010/main" val="315483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0F8BEB-EAAD-432E-BF15-40EC08F8D7BC}"/>
              </a:ext>
            </a:extLst>
          </p:cNvPr>
          <p:cNvSpPr>
            <a:spLocks noGrp="1"/>
          </p:cNvSpPr>
          <p:nvPr>
            <p:ph type="title"/>
          </p:nvPr>
        </p:nvSpPr>
        <p:spPr/>
        <p:txBody>
          <a:bodyPr/>
          <a:lstStyle/>
          <a:p>
            <a:r>
              <a:rPr lang="fi-FI" dirty="0"/>
              <a:t>Yrityksen virhevastuu</a:t>
            </a:r>
          </a:p>
        </p:txBody>
      </p:sp>
      <p:sp>
        <p:nvSpPr>
          <p:cNvPr id="3" name="Sisällön paikkamerkki 2">
            <a:extLst>
              <a:ext uri="{FF2B5EF4-FFF2-40B4-BE49-F238E27FC236}">
                <a16:creationId xmlns:a16="http://schemas.microsoft.com/office/drawing/2014/main" id="{22502AC2-4C01-4FE9-B4C3-3E1C14835F63}"/>
              </a:ext>
            </a:extLst>
          </p:cNvPr>
          <p:cNvSpPr>
            <a:spLocks noGrp="1"/>
          </p:cNvSpPr>
          <p:nvPr>
            <p:ph idx="1"/>
          </p:nvPr>
        </p:nvSpPr>
        <p:spPr>
          <a:xfrm>
            <a:off x="1098176" y="1899920"/>
            <a:ext cx="9991166" cy="4277043"/>
          </a:xfrm>
        </p:spPr>
        <p:txBody>
          <a:bodyPr>
            <a:normAutofit/>
          </a:bodyPr>
          <a:lstStyle/>
          <a:p>
            <a:pPr marL="0" indent="0">
              <a:buNone/>
            </a:pPr>
            <a:r>
              <a:rPr lang="fi-FI" dirty="0"/>
              <a:t>Jos takuu ei ole enää voimassa tai sitä ei ole annettu, on selvitettävä voiko myyjä olla vastuussa lakisääteisen virhevastuun perusteella. </a:t>
            </a:r>
          </a:p>
          <a:p>
            <a:pPr marL="0" indent="0">
              <a:buNone/>
            </a:pPr>
            <a:r>
              <a:rPr lang="fi-FI" dirty="0"/>
              <a:t>Virhevastuun kestolle ei ole laissa säädettyä aikarajaa, vaan kuluttajalla on oikeus odottaa tavaran kestävän normaalissa käytössä tavanomaisen kestoikänsä ajan. </a:t>
            </a:r>
          </a:p>
          <a:p>
            <a:endParaRPr lang="fi-FI" dirty="0"/>
          </a:p>
        </p:txBody>
      </p:sp>
      <p:sp>
        <p:nvSpPr>
          <p:cNvPr id="4" name="Päivämäärän paikkamerkki 3">
            <a:extLst>
              <a:ext uri="{FF2B5EF4-FFF2-40B4-BE49-F238E27FC236}">
                <a16:creationId xmlns:a16="http://schemas.microsoft.com/office/drawing/2014/main" id="{EF650E7F-55FB-4731-AA7F-0105AF451E50}"/>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DC139E2A-23B0-49AB-B485-CFAFC77684FA}"/>
              </a:ext>
            </a:extLst>
          </p:cNvPr>
          <p:cNvSpPr>
            <a:spLocks noGrp="1"/>
          </p:cNvSpPr>
          <p:nvPr>
            <p:ph type="sldNum" sz="quarter" idx="12"/>
          </p:nvPr>
        </p:nvSpPr>
        <p:spPr/>
        <p:txBody>
          <a:bodyPr/>
          <a:lstStyle/>
          <a:p>
            <a:fld id="{78E6364A-0FEF-4255-AD7E-040BCA84EF2F}" type="slidenum">
              <a:rPr lang="fi-FI" smtClean="0"/>
              <a:t>49</a:t>
            </a:fld>
            <a:endParaRPr lang="fi-FI"/>
          </a:p>
        </p:txBody>
      </p:sp>
    </p:spTree>
    <p:extLst>
      <p:ext uri="{BB962C8B-B14F-4D97-AF65-F5344CB8AC3E}">
        <p14:creationId xmlns:p14="http://schemas.microsoft.com/office/powerpoint/2010/main" val="88638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FBAD6-1D0A-4AED-8111-9BBA07EE4A92}"/>
              </a:ext>
            </a:extLst>
          </p:cNvPr>
          <p:cNvSpPr>
            <a:spLocks noGrp="1"/>
          </p:cNvSpPr>
          <p:nvPr>
            <p:ph type="title"/>
          </p:nvPr>
        </p:nvSpPr>
        <p:spPr/>
        <p:txBody>
          <a:bodyPr/>
          <a:lstStyle/>
          <a:p>
            <a:r>
              <a:rPr lang="fi-FI" dirty="0"/>
              <a:t>Sopimus sitoo kumpaakin kaupan osapuolta</a:t>
            </a:r>
          </a:p>
        </p:txBody>
      </p:sp>
      <p:sp>
        <p:nvSpPr>
          <p:cNvPr id="3" name="Sisällön paikkamerkki 2">
            <a:extLst>
              <a:ext uri="{FF2B5EF4-FFF2-40B4-BE49-F238E27FC236}">
                <a16:creationId xmlns:a16="http://schemas.microsoft.com/office/drawing/2014/main" id="{928C1824-BABF-4D87-8D7E-19DAF984892F}"/>
              </a:ext>
            </a:extLst>
          </p:cNvPr>
          <p:cNvSpPr>
            <a:spLocks noGrp="1"/>
          </p:cNvSpPr>
          <p:nvPr>
            <p:ph idx="1"/>
          </p:nvPr>
        </p:nvSpPr>
        <p:spPr>
          <a:xfrm>
            <a:off x="1098176" y="1737481"/>
            <a:ext cx="9991166" cy="3716151"/>
          </a:xfrm>
        </p:spPr>
        <p:txBody>
          <a:bodyPr/>
          <a:lstStyle/>
          <a:p>
            <a:r>
              <a:rPr lang="fi-FI" dirty="0"/>
              <a:t>Kauppaa ei voi yleensä perua pelkästään sillä perusteella, että on tullut katumapäälle. </a:t>
            </a:r>
          </a:p>
          <a:p>
            <a:r>
              <a:rPr lang="fi-FI" dirty="0"/>
              <a:t>Ostaminen ja tilaaminen merkitsevät aina sitovan sopimuksen tekemistä. Sopimusta ei voi kumpikaan osapuoli yksinään muuttaa.</a:t>
            </a:r>
          </a:p>
          <a:p>
            <a:r>
              <a:rPr lang="fi-FI" dirty="0"/>
              <a:t>Kaupan voi perua ilman erillistä syytä silloin, jos kauppaan on kuulunut peruuttamisoikeus. Jos peruuttamisoikeutta ei ole, kuluttajalla on oikeus irtautua sopimuksesta vain joissain erityistilanteissa.</a:t>
            </a:r>
          </a:p>
        </p:txBody>
      </p:sp>
      <p:sp>
        <p:nvSpPr>
          <p:cNvPr id="11" name="Päivämäärän paikkamerkki 10">
            <a:extLst>
              <a:ext uri="{FF2B5EF4-FFF2-40B4-BE49-F238E27FC236}">
                <a16:creationId xmlns:a16="http://schemas.microsoft.com/office/drawing/2014/main" id="{AF03CD1B-B5B3-4816-BF3D-2C5B7F67B57C}"/>
              </a:ext>
            </a:extLst>
          </p:cNvPr>
          <p:cNvSpPr>
            <a:spLocks noGrp="1"/>
          </p:cNvSpPr>
          <p:nvPr>
            <p:ph type="dt" sz="half" idx="10"/>
          </p:nvPr>
        </p:nvSpPr>
        <p:spPr/>
        <p:txBody>
          <a:bodyPr/>
          <a:lstStyle/>
          <a:p>
            <a:fld id="{611AB954-2280-4DE9-985E-3F87F8902586}" type="datetime1">
              <a:rPr lang="fi-FI" smtClean="0"/>
              <a:pPr/>
              <a:t>4.4.2023</a:t>
            </a:fld>
            <a:endParaRPr lang="fi-FI"/>
          </a:p>
        </p:txBody>
      </p:sp>
      <p:sp>
        <p:nvSpPr>
          <p:cNvPr id="12" name="Dian numeron paikkamerkki 11">
            <a:extLst>
              <a:ext uri="{FF2B5EF4-FFF2-40B4-BE49-F238E27FC236}">
                <a16:creationId xmlns:a16="http://schemas.microsoft.com/office/drawing/2014/main" id="{F42EDBDC-E52A-4259-9F7E-7E483397E6EF}"/>
              </a:ext>
            </a:extLst>
          </p:cNvPr>
          <p:cNvSpPr>
            <a:spLocks noGrp="1"/>
          </p:cNvSpPr>
          <p:nvPr>
            <p:ph type="sldNum" sz="quarter" idx="12"/>
          </p:nvPr>
        </p:nvSpPr>
        <p:spPr/>
        <p:txBody>
          <a:bodyPr/>
          <a:lstStyle/>
          <a:p>
            <a:fld id="{BCF0A276-16AC-415C-9B55-D9215934A45F}" type="slidenum">
              <a:rPr lang="fi-FI" smtClean="0"/>
              <a:pPr/>
              <a:t>5</a:t>
            </a:fld>
            <a:endParaRPr lang="fi-FI"/>
          </a:p>
        </p:txBody>
      </p:sp>
    </p:spTree>
    <p:extLst>
      <p:ext uri="{BB962C8B-B14F-4D97-AF65-F5344CB8AC3E}">
        <p14:creationId xmlns:p14="http://schemas.microsoft.com/office/powerpoint/2010/main" val="356581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E20ED2-152F-4BC0-B4DF-2B0C63BB284E}"/>
              </a:ext>
            </a:extLst>
          </p:cNvPr>
          <p:cNvSpPr>
            <a:spLocks noGrp="1"/>
          </p:cNvSpPr>
          <p:nvPr>
            <p:ph type="title"/>
          </p:nvPr>
        </p:nvSpPr>
        <p:spPr>
          <a:xfrm>
            <a:off x="961016" y="499588"/>
            <a:ext cx="9991166" cy="1114052"/>
          </a:xfrm>
        </p:spPr>
        <p:txBody>
          <a:bodyPr/>
          <a:lstStyle/>
          <a:p>
            <a:r>
              <a:rPr lang="fi-FI" dirty="0"/>
              <a:t>Myyjän virhevastuun kesto</a:t>
            </a:r>
          </a:p>
        </p:txBody>
      </p:sp>
      <p:sp>
        <p:nvSpPr>
          <p:cNvPr id="3" name="Sisällön paikkamerkki 2">
            <a:extLst>
              <a:ext uri="{FF2B5EF4-FFF2-40B4-BE49-F238E27FC236}">
                <a16:creationId xmlns:a16="http://schemas.microsoft.com/office/drawing/2014/main" id="{463D8983-A570-4E1F-98A1-3537E779682F}"/>
              </a:ext>
            </a:extLst>
          </p:cNvPr>
          <p:cNvSpPr>
            <a:spLocks noGrp="1"/>
          </p:cNvSpPr>
          <p:nvPr>
            <p:ph idx="1"/>
          </p:nvPr>
        </p:nvSpPr>
        <p:spPr>
          <a:xfrm>
            <a:off x="961016" y="1279605"/>
            <a:ext cx="10885842" cy="1114053"/>
          </a:xfrm>
        </p:spPr>
        <p:txBody>
          <a:bodyPr/>
          <a:lstStyle/>
          <a:p>
            <a:pPr marL="0" indent="0">
              <a:buNone/>
            </a:pPr>
            <a:r>
              <a:rPr lang="fi-FI" dirty="0"/>
              <a:t>Tavaran elinkaaren alkupuolella ja heti takuuajan jälkeen yrityksen vastuu on suuri. Vastuu pienenee kun laite ikääntyy.</a:t>
            </a:r>
          </a:p>
          <a:p>
            <a:pPr marL="0" indent="0">
              <a:buNone/>
            </a:pPr>
            <a:endParaRPr lang="fi-FI" dirty="0"/>
          </a:p>
          <a:p>
            <a:pPr marL="0" indent="0">
              <a:buNone/>
            </a:pPr>
            <a:endParaRPr lang="fi-FI" dirty="0"/>
          </a:p>
        </p:txBody>
      </p:sp>
      <p:sp>
        <p:nvSpPr>
          <p:cNvPr id="4" name="Päivämäärän paikkamerkki 3">
            <a:extLst>
              <a:ext uri="{FF2B5EF4-FFF2-40B4-BE49-F238E27FC236}">
                <a16:creationId xmlns:a16="http://schemas.microsoft.com/office/drawing/2014/main" id="{C336A63D-6EB9-45C3-B28C-8FCD55D3F903}"/>
              </a:ext>
            </a:extLst>
          </p:cNvPr>
          <p:cNvSpPr>
            <a:spLocks noGrp="1"/>
          </p:cNvSpPr>
          <p:nvPr>
            <p:ph type="dt" sz="half" idx="10"/>
          </p:nvPr>
        </p:nvSpPr>
        <p:spPr/>
        <p:txBody>
          <a:bodyPr/>
          <a:lstStyle/>
          <a:p>
            <a:fld id="{90BCD6A5-C56F-414B-9059-058FEF6533D0}" type="datetime1">
              <a:rPr lang="fi-FI" smtClean="0"/>
              <a:t>4.4.2023</a:t>
            </a:fld>
            <a:endParaRPr lang="fi-FI"/>
          </a:p>
        </p:txBody>
      </p:sp>
      <p:sp>
        <p:nvSpPr>
          <p:cNvPr id="6" name="Dian numeron paikkamerkki 5">
            <a:extLst>
              <a:ext uri="{FF2B5EF4-FFF2-40B4-BE49-F238E27FC236}">
                <a16:creationId xmlns:a16="http://schemas.microsoft.com/office/drawing/2014/main" id="{24E9BF78-4C34-437C-A501-0A6FFC845EC4}"/>
              </a:ext>
            </a:extLst>
          </p:cNvPr>
          <p:cNvSpPr>
            <a:spLocks noGrp="1"/>
          </p:cNvSpPr>
          <p:nvPr>
            <p:ph type="sldNum" sz="quarter" idx="12"/>
          </p:nvPr>
        </p:nvSpPr>
        <p:spPr/>
        <p:txBody>
          <a:bodyPr/>
          <a:lstStyle/>
          <a:p>
            <a:fld id="{78E6364A-0FEF-4255-AD7E-040BCA84EF2F}" type="slidenum">
              <a:rPr lang="fi-FI" smtClean="0"/>
              <a:t>50</a:t>
            </a:fld>
            <a:endParaRPr lang="fi-FI"/>
          </a:p>
        </p:txBody>
      </p:sp>
      <p:pic>
        <p:nvPicPr>
          <p:cNvPr id="5" name="Kuva 4">
            <a:extLst>
              <a:ext uri="{FF2B5EF4-FFF2-40B4-BE49-F238E27FC236}">
                <a16:creationId xmlns:a16="http://schemas.microsoft.com/office/drawing/2014/main" id="{BEFA4EB3-0B3D-49A0-B467-4F8F01BC7F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18979" y="2564537"/>
            <a:ext cx="7677150" cy="3609975"/>
          </a:xfrm>
          <a:prstGeom prst="rect">
            <a:avLst/>
          </a:prstGeom>
        </p:spPr>
      </p:pic>
    </p:spTree>
    <p:extLst>
      <p:ext uri="{BB962C8B-B14F-4D97-AF65-F5344CB8AC3E}">
        <p14:creationId xmlns:p14="http://schemas.microsoft.com/office/powerpoint/2010/main" val="409817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7535B-B5AA-4DEC-A150-7FDAA8A22944}"/>
              </a:ext>
            </a:extLst>
          </p:cNvPr>
          <p:cNvSpPr>
            <a:spLocks noGrp="1"/>
          </p:cNvSpPr>
          <p:nvPr>
            <p:ph type="title"/>
          </p:nvPr>
        </p:nvSpPr>
        <p:spPr>
          <a:xfrm>
            <a:off x="1098176" y="414734"/>
            <a:ext cx="9991166" cy="1114052"/>
          </a:xfrm>
        </p:spPr>
        <p:txBody>
          <a:bodyPr/>
          <a:lstStyle/>
          <a:p>
            <a:r>
              <a:rPr lang="fi-FI" dirty="0">
                <a:solidFill>
                  <a:schemeClr val="tx1"/>
                </a:solidFill>
              </a:rPr>
              <a:t>Tilanteet, joissa kuluttaja ei voi vaatia hyvitystä (1/2)</a:t>
            </a:r>
          </a:p>
        </p:txBody>
      </p:sp>
      <p:sp>
        <p:nvSpPr>
          <p:cNvPr id="3" name="Sisällön paikkamerkki 2">
            <a:extLst>
              <a:ext uri="{FF2B5EF4-FFF2-40B4-BE49-F238E27FC236}">
                <a16:creationId xmlns:a16="http://schemas.microsoft.com/office/drawing/2014/main" id="{0711E77A-CE5C-4036-B45B-7A0530A09F47}"/>
              </a:ext>
            </a:extLst>
          </p:cNvPr>
          <p:cNvSpPr>
            <a:spLocks noGrp="1"/>
          </p:cNvSpPr>
          <p:nvPr>
            <p:ph idx="1"/>
          </p:nvPr>
        </p:nvSpPr>
        <p:spPr>
          <a:xfrm>
            <a:off x="910889" y="1528786"/>
            <a:ext cx="9991166" cy="4637160"/>
          </a:xfrm>
        </p:spPr>
        <p:txBody>
          <a:bodyPr>
            <a:normAutofit/>
          </a:bodyPr>
          <a:lstStyle/>
          <a:p>
            <a:pPr marL="0" indent="0">
              <a:buNone/>
            </a:pPr>
            <a:r>
              <a:rPr lang="fi-FI" sz="1800" dirty="0"/>
              <a:t>Tavaroihin voi tulla vikoja tai puutteita, joista myyjä ei ole vastuussa. Joissain tilanteissa tavarassa saattaa olla myös kuluttajasuojalain tarkoittama virhe, josta myyjä ei poikkeuksellisesti vastaa.</a:t>
            </a:r>
          </a:p>
          <a:p>
            <a:pPr marL="0" indent="0">
              <a:buNone/>
            </a:pPr>
            <a:r>
              <a:rPr lang="fi-FI" sz="1800" dirty="0"/>
              <a:t>Seuraavissa tilanteissa kuluttaja ei voi vaatia hyvitystä:</a:t>
            </a:r>
          </a:p>
          <a:p>
            <a:r>
              <a:rPr lang="fi-FI" sz="1800" dirty="0"/>
              <a:t>Tavaran vikaantuminen johtuu tavanomaisesta kulumisesta</a:t>
            </a:r>
          </a:p>
          <a:p>
            <a:r>
              <a:rPr lang="fi-FI" sz="1800" dirty="0"/>
              <a:t>Tavara on vikaantunut kuluttajasta johtuvasta syystä</a:t>
            </a:r>
          </a:p>
          <a:p>
            <a:r>
              <a:rPr lang="fi-FI" sz="1800" dirty="0"/>
              <a:t>Kuluttaja on hyväksynyt tavaran poikkeavat erityispiirteet</a:t>
            </a:r>
          </a:p>
          <a:p>
            <a:r>
              <a:rPr lang="fi-FI" sz="1800" dirty="0"/>
              <a:t>Kuluttajan toimittamat tarveaineet ovat viallisia</a:t>
            </a:r>
          </a:p>
          <a:p>
            <a:r>
              <a:rPr lang="fi-FI" sz="1800" dirty="0"/>
              <a:t>Kuluttaja on hyväksynyt, ettei päivityksistä tiedoteta eikä niitä toimiteta</a:t>
            </a:r>
          </a:p>
        </p:txBody>
      </p:sp>
      <p:sp>
        <p:nvSpPr>
          <p:cNvPr id="4" name="Päivämäärän paikkamerkki 3">
            <a:extLst>
              <a:ext uri="{FF2B5EF4-FFF2-40B4-BE49-F238E27FC236}">
                <a16:creationId xmlns:a16="http://schemas.microsoft.com/office/drawing/2014/main" id="{8A16D080-1AF6-4D22-8D87-EADD872938A1}"/>
              </a:ext>
            </a:extLst>
          </p:cNvPr>
          <p:cNvSpPr>
            <a:spLocks noGrp="1"/>
          </p:cNvSpPr>
          <p:nvPr>
            <p:ph type="dt" sz="half" idx="10"/>
          </p:nvPr>
        </p:nvSpPr>
        <p:spPr/>
        <p:txBody>
          <a:bodyPr/>
          <a:lstStyle/>
          <a:p>
            <a:fld id="{50C8FCB7-FDA5-4B1C-9C72-9582199F448E}" type="datetime1">
              <a:rPr lang="fi-FI" smtClean="0"/>
              <a:t>4.4.2023</a:t>
            </a:fld>
            <a:endParaRPr lang="fi-FI"/>
          </a:p>
        </p:txBody>
      </p:sp>
      <p:sp>
        <p:nvSpPr>
          <p:cNvPr id="6" name="Dian numeron paikkamerkki 5">
            <a:extLst>
              <a:ext uri="{FF2B5EF4-FFF2-40B4-BE49-F238E27FC236}">
                <a16:creationId xmlns:a16="http://schemas.microsoft.com/office/drawing/2014/main" id="{302C4098-CA77-44E2-85DC-A2CE1293DBBC}"/>
              </a:ext>
            </a:extLst>
          </p:cNvPr>
          <p:cNvSpPr>
            <a:spLocks noGrp="1"/>
          </p:cNvSpPr>
          <p:nvPr>
            <p:ph type="sldNum" sz="quarter" idx="12"/>
          </p:nvPr>
        </p:nvSpPr>
        <p:spPr/>
        <p:txBody>
          <a:bodyPr/>
          <a:lstStyle/>
          <a:p>
            <a:fld id="{78E6364A-0FEF-4255-AD7E-040BCA84EF2F}" type="slidenum">
              <a:rPr lang="fi-FI" smtClean="0"/>
              <a:t>51</a:t>
            </a:fld>
            <a:endParaRPr lang="fi-FI"/>
          </a:p>
        </p:txBody>
      </p:sp>
    </p:spTree>
    <p:extLst>
      <p:ext uri="{BB962C8B-B14F-4D97-AF65-F5344CB8AC3E}">
        <p14:creationId xmlns:p14="http://schemas.microsoft.com/office/powerpoint/2010/main" val="1002481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7535B-B5AA-4DEC-A150-7FDAA8A22944}"/>
              </a:ext>
            </a:extLst>
          </p:cNvPr>
          <p:cNvSpPr>
            <a:spLocks noGrp="1"/>
          </p:cNvSpPr>
          <p:nvPr>
            <p:ph type="title"/>
          </p:nvPr>
        </p:nvSpPr>
        <p:spPr>
          <a:xfrm>
            <a:off x="1098176" y="414734"/>
            <a:ext cx="9991166" cy="1114052"/>
          </a:xfrm>
        </p:spPr>
        <p:txBody>
          <a:bodyPr/>
          <a:lstStyle/>
          <a:p>
            <a:r>
              <a:rPr lang="fi-FI" dirty="0">
                <a:solidFill>
                  <a:schemeClr val="tx1"/>
                </a:solidFill>
              </a:rPr>
              <a:t>Tilanteet, joissa kuluttaja ei voi vaatia hyvitystä (2/2)</a:t>
            </a:r>
          </a:p>
        </p:txBody>
      </p:sp>
      <p:sp>
        <p:nvSpPr>
          <p:cNvPr id="3" name="Sisällön paikkamerkki 2">
            <a:extLst>
              <a:ext uri="{FF2B5EF4-FFF2-40B4-BE49-F238E27FC236}">
                <a16:creationId xmlns:a16="http://schemas.microsoft.com/office/drawing/2014/main" id="{0711E77A-CE5C-4036-B45B-7A0530A09F47}"/>
              </a:ext>
            </a:extLst>
          </p:cNvPr>
          <p:cNvSpPr>
            <a:spLocks noGrp="1"/>
          </p:cNvSpPr>
          <p:nvPr>
            <p:ph idx="1"/>
          </p:nvPr>
        </p:nvSpPr>
        <p:spPr>
          <a:xfrm>
            <a:off x="910889" y="1839816"/>
            <a:ext cx="9991166" cy="4326129"/>
          </a:xfrm>
        </p:spPr>
        <p:txBody>
          <a:bodyPr>
            <a:normAutofit/>
          </a:bodyPr>
          <a:lstStyle/>
          <a:p>
            <a:pPr marL="0" indent="0" algn="l">
              <a:buNone/>
            </a:pPr>
            <a:r>
              <a:rPr lang="fi-FI" sz="2000" b="0" i="0" dirty="0">
                <a:solidFill>
                  <a:srgbClr val="3A3A3A"/>
                </a:solidFill>
                <a:effectLst/>
                <a:latin typeface="futura-pt"/>
              </a:rPr>
              <a:t>Myyjä ei ole vastuussa, jos markkinoinnissa tai muuten ennen kauppaa esitetyissä tiedoissa on ollut virhe ja myyjä voi osoittaa, että:</a:t>
            </a:r>
          </a:p>
          <a:p>
            <a:pPr algn="l">
              <a:buFont typeface="Arial" panose="020B0604020202020204" pitchFamily="34" charset="0"/>
              <a:buChar char="•"/>
            </a:pPr>
            <a:r>
              <a:rPr lang="fi-FI" sz="2000" b="0" i="0" dirty="0">
                <a:solidFill>
                  <a:srgbClr val="3A3A3A"/>
                </a:solidFill>
                <a:effectLst/>
                <a:latin typeface="futura-pt"/>
              </a:rPr>
              <a:t>myyjä ei ollut eikä myyjän voida kohtuudella olettaa olleen selvillä kyseisistä tiedoista</a:t>
            </a:r>
          </a:p>
          <a:p>
            <a:pPr algn="l">
              <a:buFont typeface="Arial" panose="020B0604020202020204" pitchFamily="34" charset="0"/>
              <a:buChar char="•"/>
            </a:pPr>
            <a:r>
              <a:rPr lang="fi-FI" sz="2000" b="0" i="0" dirty="0">
                <a:solidFill>
                  <a:srgbClr val="3A3A3A"/>
                </a:solidFill>
                <a:effectLst/>
                <a:latin typeface="futura-pt"/>
              </a:rPr>
              <a:t>tiedot oli oikaistu sopimuksen tekemiseen mennessä samalla tai siihen verrattavissa olevalla tavalla kuin ne oli esitetty tai</a:t>
            </a:r>
          </a:p>
          <a:p>
            <a:pPr algn="l">
              <a:buFont typeface="Arial" panose="020B0604020202020204" pitchFamily="34" charset="0"/>
              <a:buChar char="•"/>
            </a:pPr>
            <a:r>
              <a:rPr lang="fi-FI" sz="2000" b="0" i="0" dirty="0">
                <a:solidFill>
                  <a:srgbClr val="3A3A3A"/>
                </a:solidFill>
                <a:effectLst/>
                <a:latin typeface="futura-pt"/>
              </a:rPr>
              <a:t>tiedot eivät ole voineet vaikuttaa kauppaan.</a:t>
            </a:r>
          </a:p>
          <a:p>
            <a:pPr marL="0" indent="0">
              <a:buNone/>
            </a:pPr>
            <a:endParaRPr lang="fi-FI" sz="1800" dirty="0"/>
          </a:p>
        </p:txBody>
      </p:sp>
      <p:sp>
        <p:nvSpPr>
          <p:cNvPr id="4" name="Päivämäärän paikkamerkki 3">
            <a:extLst>
              <a:ext uri="{FF2B5EF4-FFF2-40B4-BE49-F238E27FC236}">
                <a16:creationId xmlns:a16="http://schemas.microsoft.com/office/drawing/2014/main" id="{8A16D080-1AF6-4D22-8D87-EADD872938A1}"/>
              </a:ext>
            </a:extLst>
          </p:cNvPr>
          <p:cNvSpPr>
            <a:spLocks noGrp="1"/>
          </p:cNvSpPr>
          <p:nvPr>
            <p:ph type="dt" sz="half" idx="10"/>
          </p:nvPr>
        </p:nvSpPr>
        <p:spPr/>
        <p:txBody>
          <a:bodyPr/>
          <a:lstStyle/>
          <a:p>
            <a:fld id="{50C8FCB7-FDA5-4B1C-9C72-9582199F448E}" type="datetime1">
              <a:rPr lang="fi-FI" smtClean="0"/>
              <a:t>4.4.2023</a:t>
            </a:fld>
            <a:endParaRPr lang="fi-FI"/>
          </a:p>
        </p:txBody>
      </p:sp>
      <p:sp>
        <p:nvSpPr>
          <p:cNvPr id="6" name="Dian numeron paikkamerkki 5">
            <a:extLst>
              <a:ext uri="{FF2B5EF4-FFF2-40B4-BE49-F238E27FC236}">
                <a16:creationId xmlns:a16="http://schemas.microsoft.com/office/drawing/2014/main" id="{302C4098-CA77-44E2-85DC-A2CE1293DBBC}"/>
              </a:ext>
            </a:extLst>
          </p:cNvPr>
          <p:cNvSpPr>
            <a:spLocks noGrp="1"/>
          </p:cNvSpPr>
          <p:nvPr>
            <p:ph type="sldNum" sz="quarter" idx="12"/>
          </p:nvPr>
        </p:nvSpPr>
        <p:spPr/>
        <p:txBody>
          <a:bodyPr/>
          <a:lstStyle/>
          <a:p>
            <a:fld id="{78E6364A-0FEF-4255-AD7E-040BCA84EF2F}" type="slidenum">
              <a:rPr lang="fi-FI" smtClean="0"/>
              <a:t>52</a:t>
            </a:fld>
            <a:endParaRPr lang="fi-FI"/>
          </a:p>
        </p:txBody>
      </p:sp>
    </p:spTree>
    <p:extLst>
      <p:ext uri="{BB962C8B-B14F-4D97-AF65-F5344CB8AC3E}">
        <p14:creationId xmlns:p14="http://schemas.microsoft.com/office/powerpoint/2010/main" val="669325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7635CFB9-1C1C-4399-9BBF-FF1BA340E682}"/>
              </a:ext>
            </a:extLst>
          </p:cNvPr>
          <p:cNvSpPr/>
          <p:nvPr/>
        </p:nvSpPr>
        <p:spPr>
          <a:xfrm>
            <a:off x="434118" y="3938786"/>
            <a:ext cx="5278492" cy="830997"/>
          </a:xfrm>
          <a:prstGeom prst="rect">
            <a:avLst/>
          </a:prstGeom>
        </p:spPr>
        <p:txBody>
          <a:bodyPr wrap="square">
            <a:spAutoFit/>
          </a:bodyPr>
          <a:lstStyle/>
          <a:p>
            <a:r>
              <a:rPr lang="fi-FI" sz="2400" dirty="0"/>
              <a:t>Kuluttajansuoja-apuri osoitteessa </a:t>
            </a:r>
            <a:r>
              <a:rPr lang="fi-FI" sz="2400" b="1" dirty="0">
                <a:solidFill>
                  <a:srgbClr val="0091AC"/>
                </a:solidFill>
                <a:hlinkClick r:id="rId2"/>
              </a:rPr>
              <a:t>kuluttajansuoja-apuri.fi</a:t>
            </a:r>
            <a:endParaRPr lang="fi-FI" sz="2400" b="1" dirty="0"/>
          </a:p>
        </p:txBody>
      </p:sp>
      <p:sp>
        <p:nvSpPr>
          <p:cNvPr id="4" name="Päivämäärän paikkamerkki 3">
            <a:extLst>
              <a:ext uri="{FF2B5EF4-FFF2-40B4-BE49-F238E27FC236}">
                <a16:creationId xmlns:a16="http://schemas.microsoft.com/office/drawing/2014/main" id="{FCADA1CF-9BC7-433D-923B-6EA4D91AF384}"/>
              </a:ext>
            </a:extLst>
          </p:cNvPr>
          <p:cNvSpPr>
            <a:spLocks noGrp="1"/>
          </p:cNvSpPr>
          <p:nvPr>
            <p:ph type="dt" sz="half" idx="10"/>
          </p:nvPr>
        </p:nvSpPr>
        <p:spPr/>
        <p:txBody>
          <a:bodyPr/>
          <a:lstStyle/>
          <a:p>
            <a:fld id="{37E77FE6-EFF9-423E-A24A-9D0ECDB4098C}" type="datetime1">
              <a:rPr lang="fi-FI" smtClean="0"/>
              <a:t>4.4.2023</a:t>
            </a:fld>
            <a:endParaRPr lang="fi-FI"/>
          </a:p>
        </p:txBody>
      </p:sp>
      <p:sp>
        <p:nvSpPr>
          <p:cNvPr id="6" name="Dian numeron paikkamerkki 5">
            <a:extLst>
              <a:ext uri="{FF2B5EF4-FFF2-40B4-BE49-F238E27FC236}">
                <a16:creationId xmlns:a16="http://schemas.microsoft.com/office/drawing/2014/main" id="{AB8D1C6C-58C1-4DC7-B748-64037A4E7662}"/>
              </a:ext>
            </a:extLst>
          </p:cNvPr>
          <p:cNvSpPr>
            <a:spLocks noGrp="1"/>
          </p:cNvSpPr>
          <p:nvPr>
            <p:ph type="sldNum" sz="quarter" idx="12"/>
          </p:nvPr>
        </p:nvSpPr>
        <p:spPr/>
        <p:txBody>
          <a:bodyPr/>
          <a:lstStyle/>
          <a:p>
            <a:fld id="{78E6364A-0FEF-4255-AD7E-040BCA84EF2F}" type="slidenum">
              <a:rPr lang="fi-FI" smtClean="0"/>
              <a:t>53</a:t>
            </a:fld>
            <a:endParaRPr lang="fi-FI"/>
          </a:p>
        </p:txBody>
      </p:sp>
      <p:grpSp>
        <p:nvGrpSpPr>
          <p:cNvPr id="9" name="Gruppieren 11">
            <a:extLst>
              <a:ext uri="{FF2B5EF4-FFF2-40B4-BE49-F238E27FC236}">
                <a16:creationId xmlns:a16="http://schemas.microsoft.com/office/drawing/2014/main" id="{046C2172-281B-4AB8-82C6-DD934F6DC8CF}"/>
              </a:ext>
              <a:ext uri="{C183D7F6-B498-43B3-948B-1728B52AA6E4}">
                <adec:decorative xmlns:adec="http://schemas.microsoft.com/office/drawing/2017/decorative" val="1"/>
              </a:ext>
            </a:extLst>
          </p:cNvPr>
          <p:cNvGrpSpPr/>
          <p:nvPr/>
        </p:nvGrpSpPr>
        <p:grpSpPr>
          <a:xfrm rot="5400000">
            <a:off x="6732697" y="1257591"/>
            <a:ext cx="5572003" cy="4266743"/>
            <a:chOff x="3939452" y="4517231"/>
            <a:chExt cx="2430391" cy="1861064"/>
          </a:xfrm>
        </p:grpSpPr>
        <p:pic>
          <p:nvPicPr>
            <p:cNvPr id="10" name="Picture 19" descr="A picture containing computer, drawing&#10;&#10;Description automatically generated">
              <a:extLst>
                <a:ext uri="{FF2B5EF4-FFF2-40B4-BE49-F238E27FC236}">
                  <a16:creationId xmlns:a16="http://schemas.microsoft.com/office/drawing/2014/main" id="{8E4A0F31-9864-4FAB-9E14-1B03852EF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52" y="4517231"/>
              <a:ext cx="2430391" cy="1861064"/>
            </a:xfrm>
            <a:prstGeom prst="rect">
              <a:avLst/>
            </a:prstGeom>
          </p:spPr>
        </p:pic>
        <p:sp>
          <p:nvSpPr>
            <p:cNvPr id="11" name="Rectangle: Rounded Corners 41">
              <a:extLst>
                <a:ext uri="{FF2B5EF4-FFF2-40B4-BE49-F238E27FC236}">
                  <a16:creationId xmlns:a16="http://schemas.microsoft.com/office/drawing/2014/main" id="{B7638D26-BADA-4AC4-BB99-DD3E92600494}"/>
                </a:ext>
              </a:extLst>
            </p:cNvPr>
            <p:cNvSpPr/>
            <p:nvPr/>
          </p:nvSpPr>
          <p:spPr>
            <a:xfrm rot="16200000">
              <a:off x="4316677" y="4310019"/>
              <a:ext cx="1675942" cy="2263948"/>
            </a:xfrm>
            <a:prstGeom prst="roundRect">
              <a:avLst>
                <a:gd name="adj" fmla="val 1475"/>
              </a:avLst>
            </a:prstGeom>
            <a:blipFill dpi="0" rotWithShape="1">
              <a:blip r:embed="rId4"/>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spcBef>
                  <a:spcPts val="1200"/>
                </a:spcBef>
              </a:pPr>
              <a:endParaRPr lang="en-GB" sz="1000" b="1" dirty="0">
                <a:solidFill>
                  <a:schemeClr val="tx1"/>
                </a:solidFill>
              </a:endParaRPr>
            </a:p>
          </p:txBody>
        </p:sp>
      </p:grpSp>
      <p:sp>
        <p:nvSpPr>
          <p:cNvPr id="12" name="Title 1">
            <a:extLst>
              <a:ext uri="{FF2B5EF4-FFF2-40B4-BE49-F238E27FC236}">
                <a16:creationId xmlns:a16="http://schemas.microsoft.com/office/drawing/2014/main" id="{A1B7524F-4ECB-40DA-95F0-D39354EE2111}"/>
              </a:ext>
            </a:extLst>
          </p:cNvPr>
          <p:cNvSpPr txBox="1">
            <a:spLocks noGrp="1"/>
          </p:cNvSpPr>
          <p:nvPr>
            <p:ph type="title" idx="4294967295"/>
          </p:nvPr>
        </p:nvSpPr>
        <p:spPr>
          <a:xfrm>
            <a:off x="547734" y="1663336"/>
            <a:ext cx="6506209" cy="26909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fi-FI" sz="3600" b="1" i="0" u="none" strike="noStrike" kern="1200" cap="none" spc="0" normalizeH="0" baseline="0" noProof="0" dirty="0">
                <a:ln>
                  <a:noFill/>
                </a:ln>
                <a:solidFill>
                  <a:schemeClr val="tx2"/>
                </a:solidFill>
                <a:effectLst/>
                <a:uLnTx/>
                <a:uFillTx/>
                <a:latin typeface="+mj-lt"/>
                <a:ea typeface="+mj-ea"/>
                <a:cs typeface="+mj-cs"/>
              </a:rPr>
              <a:t>Selvitä kuluttajansuoja-apurilla, onko myyjä vastuussa tavaran virheestä ja miten virheen voi hyvittää</a:t>
            </a:r>
            <a:endParaRPr kumimoji="0" lang="en-US" sz="36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04142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p:txBody>
          <a:bodyPr/>
          <a:lstStyle/>
          <a:p>
            <a:r>
              <a:rPr lang="fi-FI" dirty="0"/>
              <a:t>Reklamaation tekeminen yritykselle</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54</a:t>
            </a:fld>
            <a:endParaRPr lang="fi-FI"/>
          </a:p>
        </p:txBody>
      </p:sp>
    </p:spTree>
    <p:extLst>
      <p:ext uri="{BB962C8B-B14F-4D97-AF65-F5344CB8AC3E}">
        <p14:creationId xmlns:p14="http://schemas.microsoft.com/office/powerpoint/2010/main" val="388962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C565EB-29B0-4EB1-8F7F-E7DEEDB20569}"/>
              </a:ext>
            </a:extLst>
          </p:cNvPr>
          <p:cNvSpPr>
            <a:spLocks noGrp="1"/>
          </p:cNvSpPr>
          <p:nvPr>
            <p:ph type="title"/>
          </p:nvPr>
        </p:nvSpPr>
        <p:spPr>
          <a:xfrm>
            <a:off x="1094690" y="681037"/>
            <a:ext cx="9991166" cy="1114052"/>
          </a:xfrm>
        </p:spPr>
        <p:txBody>
          <a:bodyPr/>
          <a:lstStyle/>
          <a:p>
            <a:r>
              <a:rPr lang="fi-FI" dirty="0"/>
              <a:t>Näin teet reklamaation yritykselle</a:t>
            </a:r>
          </a:p>
        </p:txBody>
      </p:sp>
      <p:sp>
        <p:nvSpPr>
          <p:cNvPr id="3" name="Sisällön paikkamerkki 2">
            <a:extLst>
              <a:ext uri="{FF2B5EF4-FFF2-40B4-BE49-F238E27FC236}">
                <a16:creationId xmlns:a16="http://schemas.microsoft.com/office/drawing/2014/main" id="{C53C5328-FDA3-400D-A667-FC41CF5E8907}"/>
              </a:ext>
            </a:extLst>
          </p:cNvPr>
          <p:cNvSpPr>
            <a:spLocks noGrp="1"/>
          </p:cNvSpPr>
          <p:nvPr>
            <p:ph idx="1"/>
          </p:nvPr>
        </p:nvSpPr>
        <p:spPr>
          <a:xfrm>
            <a:off x="1098176" y="1676400"/>
            <a:ext cx="9991166" cy="4500563"/>
          </a:xfrm>
        </p:spPr>
        <p:txBody>
          <a:bodyPr>
            <a:normAutofit fontScale="85000" lnSpcReduction="10000"/>
          </a:bodyPr>
          <a:lstStyle/>
          <a:p>
            <a:pPr marL="0" indent="0">
              <a:buNone/>
            </a:pPr>
            <a:r>
              <a:rPr lang="fi-FI" dirty="0"/>
              <a:t>Tee valitus (reklamaatio) </a:t>
            </a:r>
            <a:r>
              <a:rPr lang="fi-FI" b="1" dirty="0"/>
              <a:t>yritykselle</a:t>
            </a:r>
            <a:r>
              <a:rPr lang="fi-FI" dirty="0"/>
              <a:t> mahdollisimman pian virheen havaitsemisesta.</a:t>
            </a:r>
          </a:p>
          <a:p>
            <a:pPr marL="0" indent="0">
              <a:buNone/>
            </a:pPr>
            <a:r>
              <a:rPr lang="fi-FI" dirty="0"/>
              <a:t>Vaatimus kannattaa esittää mahdollisten riitatilanteiden selvittämisen helpottamiseksi kirjallisesti, esim. sähköpostilla, jolloin viesti ja siihen saatu vastaus jäävät itselle talteen.</a:t>
            </a:r>
          </a:p>
          <a:p>
            <a:pPr marL="0" indent="0">
              <a:buNone/>
            </a:pPr>
            <a:r>
              <a:rPr lang="fi-FI" b="1" dirty="0"/>
              <a:t>Hyödynnä reklamaatioapuria</a:t>
            </a:r>
            <a:r>
              <a:rPr lang="fi-FI" dirty="0"/>
              <a:t> osoitteessa </a:t>
            </a:r>
            <a:r>
              <a:rPr lang="fi-FI" b="1" dirty="0">
                <a:hlinkClick r:id="rId2"/>
              </a:rPr>
              <a:t>reklamaatioapuri.fi</a:t>
            </a:r>
            <a:r>
              <a:rPr lang="fi-FI" b="1" dirty="0"/>
              <a:t> </a:t>
            </a:r>
          </a:p>
          <a:p>
            <a:r>
              <a:rPr lang="fi-FI" dirty="0"/>
              <a:t>Sovellus auttaa kirjallisen valituksen laatimisessa ja tarjoaa tietoa kuluttajan oikeuksista. </a:t>
            </a:r>
          </a:p>
          <a:p>
            <a:r>
              <a:rPr lang="fi-FI" dirty="0"/>
              <a:t>Saat valmiin reklamaation, joka </a:t>
            </a:r>
            <a:r>
              <a:rPr lang="fi-FI" b="1" dirty="0"/>
              <a:t>sinun on itse toimitettava yritykselle</a:t>
            </a:r>
            <a:r>
              <a:rPr lang="fi-FI" dirty="0"/>
              <a:t>.</a:t>
            </a:r>
          </a:p>
          <a:p>
            <a:endParaRPr lang="fi-FI" dirty="0"/>
          </a:p>
          <a:p>
            <a:pPr>
              <a:buNone/>
            </a:pPr>
            <a:endParaRPr lang="fi-FI" b="1" dirty="0"/>
          </a:p>
          <a:p>
            <a:endParaRPr lang="fi-FI" dirty="0"/>
          </a:p>
        </p:txBody>
      </p:sp>
      <p:sp>
        <p:nvSpPr>
          <p:cNvPr id="4" name="Päivämäärän paikkamerkki 3">
            <a:extLst>
              <a:ext uri="{FF2B5EF4-FFF2-40B4-BE49-F238E27FC236}">
                <a16:creationId xmlns:a16="http://schemas.microsoft.com/office/drawing/2014/main" id="{C8486E11-F92B-4FBD-85CE-30A0A02D7FA9}"/>
              </a:ext>
            </a:extLst>
          </p:cNvPr>
          <p:cNvSpPr>
            <a:spLocks noGrp="1"/>
          </p:cNvSpPr>
          <p:nvPr>
            <p:ph type="dt" sz="half" idx="10"/>
          </p:nvPr>
        </p:nvSpPr>
        <p:spPr/>
        <p:txBody>
          <a:bodyPr/>
          <a:lstStyle/>
          <a:p>
            <a:fld id="{74681F4A-6A68-4344-8037-01CBFBB8BB37}" type="datetime1">
              <a:rPr lang="fi-FI" smtClean="0"/>
              <a:t>4.4.2023</a:t>
            </a:fld>
            <a:endParaRPr lang="fi-FI"/>
          </a:p>
        </p:txBody>
      </p:sp>
      <p:sp>
        <p:nvSpPr>
          <p:cNvPr id="6" name="Dian numeron paikkamerkki 5">
            <a:extLst>
              <a:ext uri="{FF2B5EF4-FFF2-40B4-BE49-F238E27FC236}">
                <a16:creationId xmlns:a16="http://schemas.microsoft.com/office/drawing/2014/main" id="{08503830-E1B1-4209-A608-64277C1BFFC9}"/>
              </a:ext>
            </a:extLst>
          </p:cNvPr>
          <p:cNvSpPr>
            <a:spLocks noGrp="1"/>
          </p:cNvSpPr>
          <p:nvPr>
            <p:ph type="sldNum" sz="quarter" idx="12"/>
          </p:nvPr>
        </p:nvSpPr>
        <p:spPr/>
        <p:txBody>
          <a:bodyPr/>
          <a:lstStyle/>
          <a:p>
            <a:fld id="{78E6364A-0FEF-4255-AD7E-040BCA84EF2F}" type="slidenum">
              <a:rPr lang="fi-FI" smtClean="0"/>
              <a:t>55</a:t>
            </a:fld>
            <a:endParaRPr lang="fi-FI"/>
          </a:p>
        </p:txBody>
      </p:sp>
    </p:spTree>
    <p:extLst>
      <p:ext uri="{BB962C8B-B14F-4D97-AF65-F5344CB8AC3E}">
        <p14:creationId xmlns:p14="http://schemas.microsoft.com/office/powerpoint/2010/main" val="3352756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425B9-069F-4FF5-9981-E66E2ECFADEB}"/>
              </a:ext>
            </a:extLst>
          </p:cNvPr>
          <p:cNvSpPr>
            <a:spLocks noGrp="1"/>
          </p:cNvSpPr>
          <p:nvPr>
            <p:ph type="title"/>
          </p:nvPr>
        </p:nvSpPr>
        <p:spPr/>
        <p:txBody>
          <a:bodyPr>
            <a:normAutofit/>
          </a:bodyPr>
          <a:lstStyle/>
          <a:p>
            <a:r>
              <a:rPr lang="fi-FI" dirty="0"/>
              <a:t>Reklamoida voi ilman kuittiakin</a:t>
            </a:r>
          </a:p>
        </p:txBody>
      </p:sp>
      <p:sp>
        <p:nvSpPr>
          <p:cNvPr id="3" name="Sisällön paikkamerkki 2">
            <a:extLst>
              <a:ext uri="{FF2B5EF4-FFF2-40B4-BE49-F238E27FC236}">
                <a16:creationId xmlns:a16="http://schemas.microsoft.com/office/drawing/2014/main" id="{F7946505-B30B-4E87-B8CB-14607048CA2A}"/>
              </a:ext>
            </a:extLst>
          </p:cNvPr>
          <p:cNvSpPr>
            <a:spLocks noGrp="1"/>
          </p:cNvSpPr>
          <p:nvPr>
            <p:ph idx="1"/>
          </p:nvPr>
        </p:nvSpPr>
        <p:spPr>
          <a:xfrm>
            <a:off x="1098176" y="1849120"/>
            <a:ext cx="9991166" cy="4327843"/>
          </a:xfrm>
        </p:spPr>
        <p:txBody>
          <a:bodyPr>
            <a:normAutofit fontScale="92500"/>
          </a:bodyPr>
          <a:lstStyle/>
          <a:p>
            <a:pPr marL="0" indent="0">
              <a:buNone/>
            </a:pPr>
            <a:r>
              <a:rPr lang="fi-FI" dirty="0"/>
              <a:t>Myyjällä, maahantuojalla ja/tai valmistajalla voi olla vastuu tuotteen virheestä, vaikka ostoksesta ei olisi enää kuittia.</a:t>
            </a:r>
          </a:p>
          <a:p>
            <a:r>
              <a:rPr lang="fi-FI" dirty="0"/>
              <a:t>Tuotteen ostopaikan tai -ajan ilman kuittiakin. Esimerkiksi maksukorttitosite, tiliote tai liikkeen tarra tuotteen pakkauksessa voivat todentaa ostopaikan ja -ajan.</a:t>
            </a:r>
          </a:p>
          <a:p>
            <a:r>
              <a:rPr lang="fi-FI" dirty="0"/>
              <a:t>Joskus tarvittavien tietojen osoittamiseen riittää se, että tuote kuuluu liikkeen myyntivalikoimaan ja voidaan muutenkin kohtuudella ajatella tuotteen ostetun kyseisestä liikkeestä.</a:t>
            </a:r>
          </a:p>
          <a:p>
            <a:endParaRPr lang="fi-FI" dirty="0"/>
          </a:p>
        </p:txBody>
      </p:sp>
      <p:sp>
        <p:nvSpPr>
          <p:cNvPr id="4" name="Päivämäärän paikkamerkki 3">
            <a:extLst>
              <a:ext uri="{FF2B5EF4-FFF2-40B4-BE49-F238E27FC236}">
                <a16:creationId xmlns:a16="http://schemas.microsoft.com/office/drawing/2014/main" id="{236CD36D-E315-4F77-8ABB-43BDD5C1B704}"/>
              </a:ext>
            </a:extLst>
          </p:cNvPr>
          <p:cNvSpPr>
            <a:spLocks noGrp="1"/>
          </p:cNvSpPr>
          <p:nvPr>
            <p:ph type="dt" sz="half" idx="10"/>
          </p:nvPr>
        </p:nvSpPr>
        <p:spPr/>
        <p:txBody>
          <a:bodyPr/>
          <a:lstStyle/>
          <a:p>
            <a:fld id="{706A1282-7440-4CE0-AB76-0C6F85962BD0}" type="datetime1">
              <a:rPr lang="fi-FI" smtClean="0"/>
              <a:t>4.4.2023</a:t>
            </a:fld>
            <a:endParaRPr lang="fi-FI"/>
          </a:p>
        </p:txBody>
      </p:sp>
      <p:sp>
        <p:nvSpPr>
          <p:cNvPr id="6" name="Dian numeron paikkamerkki 5">
            <a:extLst>
              <a:ext uri="{FF2B5EF4-FFF2-40B4-BE49-F238E27FC236}">
                <a16:creationId xmlns:a16="http://schemas.microsoft.com/office/drawing/2014/main" id="{C699746A-DA47-44A8-9AD1-ABDE6E26BC38}"/>
              </a:ext>
            </a:extLst>
          </p:cNvPr>
          <p:cNvSpPr>
            <a:spLocks noGrp="1"/>
          </p:cNvSpPr>
          <p:nvPr>
            <p:ph type="sldNum" sz="quarter" idx="12"/>
          </p:nvPr>
        </p:nvSpPr>
        <p:spPr/>
        <p:txBody>
          <a:bodyPr/>
          <a:lstStyle/>
          <a:p>
            <a:fld id="{78E6364A-0FEF-4255-AD7E-040BCA84EF2F}" type="slidenum">
              <a:rPr lang="fi-FI" smtClean="0"/>
              <a:t>56</a:t>
            </a:fld>
            <a:endParaRPr lang="fi-FI"/>
          </a:p>
        </p:txBody>
      </p:sp>
    </p:spTree>
    <p:extLst>
      <p:ext uri="{BB962C8B-B14F-4D97-AF65-F5344CB8AC3E}">
        <p14:creationId xmlns:p14="http://schemas.microsoft.com/office/powerpoint/2010/main" val="3804143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C565EB-29B0-4EB1-8F7F-E7DEEDB20569}"/>
              </a:ext>
            </a:extLst>
          </p:cNvPr>
          <p:cNvSpPr>
            <a:spLocks noGrp="1"/>
          </p:cNvSpPr>
          <p:nvPr>
            <p:ph type="title"/>
          </p:nvPr>
        </p:nvSpPr>
        <p:spPr>
          <a:xfrm>
            <a:off x="774225" y="549543"/>
            <a:ext cx="6476320" cy="1114052"/>
          </a:xfrm>
        </p:spPr>
        <p:txBody>
          <a:bodyPr/>
          <a:lstStyle/>
          <a:p>
            <a:r>
              <a:rPr lang="fi-FI" dirty="0"/>
              <a:t>Kuluttajaneuvonta opastaa ongelmatilanteissa</a:t>
            </a:r>
          </a:p>
        </p:txBody>
      </p:sp>
      <p:sp>
        <p:nvSpPr>
          <p:cNvPr id="5" name="Tekstiruutu 4">
            <a:extLst>
              <a:ext uri="{FF2B5EF4-FFF2-40B4-BE49-F238E27FC236}">
                <a16:creationId xmlns:a16="http://schemas.microsoft.com/office/drawing/2014/main" id="{740AD0B6-9DA5-447C-BB91-CC4E9B73EAAD}"/>
              </a:ext>
            </a:extLst>
          </p:cNvPr>
          <p:cNvSpPr txBox="1"/>
          <p:nvPr/>
        </p:nvSpPr>
        <p:spPr>
          <a:xfrm>
            <a:off x="774225" y="2034717"/>
            <a:ext cx="6169936" cy="861774"/>
          </a:xfrm>
          <a:prstGeom prst="rect">
            <a:avLst/>
          </a:prstGeom>
          <a:noFill/>
        </p:spPr>
        <p:txBody>
          <a:bodyPr wrap="square" lIns="0" tIns="0" rIns="0" bIns="0" rtlCol="0">
            <a:spAutoFit/>
          </a:bodyPr>
          <a:lstStyle/>
          <a:p>
            <a:pPr>
              <a:buNone/>
            </a:pPr>
            <a:endParaRPr lang="fi-FI" sz="2800" dirty="0"/>
          </a:p>
          <a:p>
            <a:pPr algn="l"/>
            <a:endParaRPr lang="fi-FI" sz="2800" dirty="0" err="1">
              <a:solidFill>
                <a:schemeClr val="tx2"/>
              </a:solidFill>
            </a:endParaRPr>
          </a:p>
        </p:txBody>
      </p:sp>
      <p:sp>
        <p:nvSpPr>
          <p:cNvPr id="7" name="Tekstiruutu 6">
            <a:extLst>
              <a:ext uri="{FF2B5EF4-FFF2-40B4-BE49-F238E27FC236}">
                <a16:creationId xmlns:a16="http://schemas.microsoft.com/office/drawing/2014/main" id="{AEB408F4-34D7-4D14-AE20-99118394313F}"/>
              </a:ext>
            </a:extLst>
          </p:cNvPr>
          <p:cNvSpPr txBox="1"/>
          <p:nvPr/>
        </p:nvSpPr>
        <p:spPr>
          <a:xfrm>
            <a:off x="774225" y="1874412"/>
            <a:ext cx="6440712" cy="4416594"/>
          </a:xfrm>
          <a:prstGeom prst="rect">
            <a:avLst/>
          </a:prstGeom>
          <a:noFill/>
        </p:spPr>
        <p:txBody>
          <a:bodyPr wrap="square" lIns="0" tIns="0" rIns="0" bIns="0" rtlCol="0">
            <a:spAutoFit/>
          </a:bodyPr>
          <a:lstStyle/>
          <a:p>
            <a:pPr>
              <a:spcAft>
                <a:spcPts val="1800"/>
              </a:spcAft>
            </a:pPr>
            <a:r>
              <a:rPr lang="fi-FI" sz="2800" dirty="0"/>
              <a:t>Kuluttajaneuvonnassa voit asioida puhelimitse tai verkossa yhteyden-ottolomakkeella. </a:t>
            </a:r>
          </a:p>
          <a:p>
            <a:pPr>
              <a:spcAft>
                <a:spcPts val="1800"/>
              </a:spcAft>
              <a:buNone/>
            </a:pPr>
            <a:r>
              <a:rPr lang="fi-FI" sz="2800" dirty="0"/>
              <a:t>Kuluttajaneuvonta on maksuton palvelu.</a:t>
            </a:r>
          </a:p>
          <a:p>
            <a:pPr>
              <a:spcAft>
                <a:spcPts val="1800"/>
              </a:spcAft>
              <a:buNone/>
            </a:pPr>
            <a:r>
              <a:rPr lang="fi-FI" sz="2800" dirty="0"/>
              <a:t>Kuluttajaneuvonnan verkkosivu ja sähköinen asiointi osoitteessa </a:t>
            </a:r>
            <a:r>
              <a:rPr lang="fi-FI" sz="2800" b="1" dirty="0">
                <a:hlinkClick r:id="rId2"/>
              </a:rPr>
              <a:t>kuluttajaneuvonta.fi</a:t>
            </a:r>
            <a:endParaRPr lang="fi-FI" sz="2800" b="1" dirty="0"/>
          </a:p>
          <a:p>
            <a:pPr algn="l"/>
            <a:endParaRPr lang="fi-FI" dirty="0" err="1">
              <a:solidFill>
                <a:schemeClr val="tx2"/>
              </a:solidFill>
            </a:endParaRPr>
          </a:p>
        </p:txBody>
      </p:sp>
      <p:sp>
        <p:nvSpPr>
          <p:cNvPr id="4" name="Päivämäärän paikkamerkki 3">
            <a:extLst>
              <a:ext uri="{FF2B5EF4-FFF2-40B4-BE49-F238E27FC236}">
                <a16:creationId xmlns:a16="http://schemas.microsoft.com/office/drawing/2014/main" id="{C8486E11-F92B-4FBD-85CE-30A0A02D7FA9}"/>
              </a:ext>
            </a:extLst>
          </p:cNvPr>
          <p:cNvSpPr>
            <a:spLocks noGrp="1"/>
          </p:cNvSpPr>
          <p:nvPr>
            <p:ph type="dt" sz="half" idx="10"/>
          </p:nvPr>
        </p:nvSpPr>
        <p:spPr/>
        <p:txBody>
          <a:bodyPr/>
          <a:lstStyle/>
          <a:p>
            <a:fld id="{74681F4A-6A68-4344-8037-01CBFBB8BB37}" type="datetime1">
              <a:rPr lang="fi-FI" smtClean="0"/>
              <a:t>4.4.2023</a:t>
            </a:fld>
            <a:endParaRPr lang="fi-FI"/>
          </a:p>
        </p:txBody>
      </p:sp>
      <p:sp>
        <p:nvSpPr>
          <p:cNvPr id="6" name="Dian numeron paikkamerkki 5">
            <a:extLst>
              <a:ext uri="{FF2B5EF4-FFF2-40B4-BE49-F238E27FC236}">
                <a16:creationId xmlns:a16="http://schemas.microsoft.com/office/drawing/2014/main" id="{08503830-E1B1-4209-A608-64277C1BFFC9}"/>
              </a:ext>
            </a:extLst>
          </p:cNvPr>
          <p:cNvSpPr>
            <a:spLocks noGrp="1"/>
          </p:cNvSpPr>
          <p:nvPr>
            <p:ph type="sldNum" sz="quarter" idx="12"/>
          </p:nvPr>
        </p:nvSpPr>
        <p:spPr/>
        <p:txBody>
          <a:bodyPr/>
          <a:lstStyle/>
          <a:p>
            <a:fld id="{78E6364A-0FEF-4255-AD7E-040BCA84EF2F}" type="slidenum">
              <a:rPr lang="fi-FI" smtClean="0"/>
              <a:t>57</a:t>
            </a:fld>
            <a:endParaRPr lang="fi-FI"/>
          </a:p>
        </p:txBody>
      </p:sp>
      <p:grpSp>
        <p:nvGrpSpPr>
          <p:cNvPr id="3" name="Gruppieren 11">
            <a:extLst>
              <a:ext uri="{FF2B5EF4-FFF2-40B4-BE49-F238E27FC236}">
                <a16:creationId xmlns:a16="http://schemas.microsoft.com/office/drawing/2014/main" id="{54083DD2-49B6-8A75-107D-AC600E37C614}"/>
              </a:ext>
              <a:ext uri="{C183D7F6-B498-43B3-948B-1728B52AA6E4}">
                <adec:decorative xmlns:adec="http://schemas.microsoft.com/office/drawing/2017/decorative" val="1"/>
              </a:ext>
            </a:extLst>
          </p:cNvPr>
          <p:cNvGrpSpPr/>
          <p:nvPr/>
        </p:nvGrpSpPr>
        <p:grpSpPr>
          <a:xfrm rot="5400000">
            <a:off x="6862007" y="1202173"/>
            <a:ext cx="5572003" cy="4266743"/>
            <a:chOff x="3939452" y="4517231"/>
            <a:chExt cx="2430391" cy="1861064"/>
          </a:xfrm>
        </p:grpSpPr>
        <p:pic>
          <p:nvPicPr>
            <p:cNvPr id="9" name="Picture 19" descr="A picture containing computer, drawing&#10;&#10;Description automatically generated">
              <a:extLst>
                <a:ext uri="{FF2B5EF4-FFF2-40B4-BE49-F238E27FC236}">
                  <a16:creationId xmlns:a16="http://schemas.microsoft.com/office/drawing/2014/main" id="{5B6B2F91-A516-8DDD-2D53-476539BFB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52" y="4517231"/>
              <a:ext cx="2430391" cy="1861064"/>
            </a:xfrm>
            <a:prstGeom prst="rect">
              <a:avLst/>
            </a:prstGeom>
          </p:spPr>
        </p:pic>
        <p:sp>
          <p:nvSpPr>
            <p:cNvPr id="10" name="Rectangle: Rounded Corners 41">
              <a:extLst>
                <a:ext uri="{FF2B5EF4-FFF2-40B4-BE49-F238E27FC236}">
                  <a16:creationId xmlns:a16="http://schemas.microsoft.com/office/drawing/2014/main" id="{08286232-890F-0415-EC6E-198342210397}"/>
                </a:ext>
              </a:extLst>
            </p:cNvPr>
            <p:cNvSpPr/>
            <p:nvPr/>
          </p:nvSpPr>
          <p:spPr>
            <a:xfrm rot="16200000">
              <a:off x="4314662" y="4320091"/>
              <a:ext cx="1679972" cy="2263948"/>
            </a:xfrm>
            <a:prstGeom prst="roundRect">
              <a:avLst>
                <a:gd name="adj" fmla="val 1475"/>
              </a:avLst>
            </a:prstGeom>
            <a:blipFill dpi="0" rotWithShape="1">
              <a:blip r:embed="rId4"/>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spcBef>
                  <a:spcPts val="1200"/>
                </a:spcBef>
              </a:pPr>
              <a:endParaRPr lang="en-GB" sz="1000" b="1" dirty="0">
                <a:solidFill>
                  <a:schemeClr val="tx1"/>
                </a:solidFill>
              </a:endParaRPr>
            </a:p>
          </p:txBody>
        </p:sp>
      </p:grpSp>
    </p:spTree>
    <p:extLst>
      <p:ext uri="{BB962C8B-B14F-4D97-AF65-F5344CB8AC3E}">
        <p14:creationId xmlns:p14="http://schemas.microsoft.com/office/powerpoint/2010/main" val="660673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425B9-069F-4FF5-9981-E66E2ECFADEB}"/>
              </a:ext>
            </a:extLst>
          </p:cNvPr>
          <p:cNvSpPr>
            <a:spLocks noGrp="1"/>
          </p:cNvSpPr>
          <p:nvPr>
            <p:ph type="title"/>
          </p:nvPr>
        </p:nvSpPr>
        <p:spPr>
          <a:xfrm>
            <a:off x="1098176" y="681037"/>
            <a:ext cx="9991166" cy="1114052"/>
          </a:xfrm>
        </p:spPr>
        <p:txBody>
          <a:bodyPr>
            <a:normAutofit/>
          </a:bodyPr>
          <a:lstStyle/>
          <a:p>
            <a:r>
              <a:rPr lang="fi-FI" dirty="0"/>
              <a:t>Kuluttajaneuvonnan tehtävät</a:t>
            </a:r>
          </a:p>
        </p:txBody>
      </p:sp>
      <p:sp>
        <p:nvSpPr>
          <p:cNvPr id="3" name="Sisällön paikkamerkki 2">
            <a:extLst>
              <a:ext uri="{FF2B5EF4-FFF2-40B4-BE49-F238E27FC236}">
                <a16:creationId xmlns:a16="http://schemas.microsoft.com/office/drawing/2014/main" id="{F7946505-B30B-4E87-B8CB-14607048CA2A}"/>
              </a:ext>
            </a:extLst>
          </p:cNvPr>
          <p:cNvSpPr>
            <a:spLocks noGrp="1"/>
          </p:cNvSpPr>
          <p:nvPr>
            <p:ph idx="1"/>
          </p:nvPr>
        </p:nvSpPr>
        <p:spPr>
          <a:xfrm>
            <a:off x="1098176" y="1630680"/>
            <a:ext cx="9991166" cy="4546283"/>
          </a:xfrm>
        </p:spPr>
        <p:txBody>
          <a:bodyPr>
            <a:normAutofit/>
          </a:bodyPr>
          <a:lstStyle/>
          <a:p>
            <a:r>
              <a:rPr lang="fi-FI" sz="3200" dirty="0"/>
              <a:t>Antaa kuluttajille ja yrityksille tietoa kuluttajan oikeuksista ja velvollisuuksista.</a:t>
            </a:r>
          </a:p>
          <a:p>
            <a:r>
              <a:rPr lang="fi-FI" sz="3200" dirty="0"/>
              <a:t>Neuvoo, opastaa ja sovittelee </a:t>
            </a:r>
            <a:r>
              <a:rPr lang="fi-FI" sz="3200" b="1" dirty="0"/>
              <a:t>kuluttajan ja yrityksen välisessä</a:t>
            </a:r>
            <a:r>
              <a:rPr lang="fi-FI" sz="3200" dirty="0"/>
              <a:t> riitatilanteessa. </a:t>
            </a:r>
          </a:p>
          <a:p>
            <a:r>
              <a:rPr lang="fi-FI" sz="3200" dirty="0"/>
              <a:t>Neuvoo asunto- ja kiinteistökaupan ongelmissa sekä asuntojen vuokrasopimuksiin liittyvissä kysymyksissä.</a:t>
            </a:r>
          </a:p>
          <a:p>
            <a:endParaRPr lang="fi-FI" sz="3200" dirty="0"/>
          </a:p>
          <a:p>
            <a:endParaRPr lang="fi-FI" dirty="0"/>
          </a:p>
          <a:p>
            <a:endParaRPr lang="fi-FI" dirty="0"/>
          </a:p>
        </p:txBody>
      </p:sp>
      <p:sp>
        <p:nvSpPr>
          <p:cNvPr id="4" name="Päivämäärän paikkamerkki 3">
            <a:extLst>
              <a:ext uri="{FF2B5EF4-FFF2-40B4-BE49-F238E27FC236}">
                <a16:creationId xmlns:a16="http://schemas.microsoft.com/office/drawing/2014/main" id="{236CD36D-E315-4F77-8ABB-43BDD5C1B704}"/>
              </a:ext>
            </a:extLst>
          </p:cNvPr>
          <p:cNvSpPr>
            <a:spLocks noGrp="1"/>
          </p:cNvSpPr>
          <p:nvPr>
            <p:ph type="dt" sz="half" idx="10"/>
          </p:nvPr>
        </p:nvSpPr>
        <p:spPr/>
        <p:txBody>
          <a:bodyPr/>
          <a:lstStyle/>
          <a:p>
            <a:fld id="{706A1282-7440-4CE0-AB76-0C6F85962BD0}" type="datetime1">
              <a:rPr lang="fi-FI" smtClean="0"/>
              <a:t>4.4.2023</a:t>
            </a:fld>
            <a:endParaRPr lang="fi-FI"/>
          </a:p>
        </p:txBody>
      </p:sp>
      <p:sp>
        <p:nvSpPr>
          <p:cNvPr id="6" name="Dian numeron paikkamerkki 5">
            <a:extLst>
              <a:ext uri="{FF2B5EF4-FFF2-40B4-BE49-F238E27FC236}">
                <a16:creationId xmlns:a16="http://schemas.microsoft.com/office/drawing/2014/main" id="{C699746A-DA47-44A8-9AD1-ABDE6E26BC38}"/>
              </a:ext>
            </a:extLst>
          </p:cNvPr>
          <p:cNvSpPr>
            <a:spLocks noGrp="1"/>
          </p:cNvSpPr>
          <p:nvPr>
            <p:ph type="sldNum" sz="quarter" idx="12"/>
          </p:nvPr>
        </p:nvSpPr>
        <p:spPr/>
        <p:txBody>
          <a:bodyPr/>
          <a:lstStyle/>
          <a:p>
            <a:fld id="{78E6364A-0FEF-4255-AD7E-040BCA84EF2F}" type="slidenum">
              <a:rPr lang="fi-FI" smtClean="0"/>
              <a:t>58</a:t>
            </a:fld>
            <a:endParaRPr lang="fi-FI"/>
          </a:p>
        </p:txBody>
      </p:sp>
    </p:spTree>
    <p:extLst>
      <p:ext uri="{BB962C8B-B14F-4D97-AF65-F5344CB8AC3E}">
        <p14:creationId xmlns:p14="http://schemas.microsoft.com/office/powerpoint/2010/main" val="1660970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425B9-069F-4FF5-9981-E66E2ECFADEB}"/>
              </a:ext>
            </a:extLst>
          </p:cNvPr>
          <p:cNvSpPr>
            <a:spLocks noGrp="1"/>
          </p:cNvSpPr>
          <p:nvPr>
            <p:ph type="title"/>
          </p:nvPr>
        </p:nvSpPr>
        <p:spPr>
          <a:xfrm>
            <a:off x="1098176" y="288926"/>
            <a:ext cx="9991166" cy="1114052"/>
          </a:xfrm>
        </p:spPr>
        <p:txBody>
          <a:bodyPr>
            <a:normAutofit/>
          </a:bodyPr>
          <a:lstStyle/>
          <a:p>
            <a:br>
              <a:rPr lang="fi-FI" dirty="0"/>
            </a:br>
            <a:r>
              <a:rPr lang="fi-FI" dirty="0"/>
              <a:t>Kuluttajaneuvonnan rooli </a:t>
            </a:r>
          </a:p>
        </p:txBody>
      </p:sp>
      <p:sp>
        <p:nvSpPr>
          <p:cNvPr id="3" name="Sisällön paikkamerkki 2">
            <a:extLst>
              <a:ext uri="{FF2B5EF4-FFF2-40B4-BE49-F238E27FC236}">
                <a16:creationId xmlns:a16="http://schemas.microsoft.com/office/drawing/2014/main" id="{F7946505-B30B-4E87-B8CB-14607048CA2A}"/>
              </a:ext>
            </a:extLst>
          </p:cNvPr>
          <p:cNvSpPr>
            <a:spLocks noGrp="1"/>
          </p:cNvSpPr>
          <p:nvPr>
            <p:ph idx="1"/>
          </p:nvPr>
        </p:nvSpPr>
        <p:spPr>
          <a:xfrm>
            <a:off x="1098176" y="1630680"/>
            <a:ext cx="9991166" cy="4546283"/>
          </a:xfrm>
        </p:spPr>
        <p:txBody>
          <a:bodyPr>
            <a:normAutofit fontScale="92500"/>
          </a:bodyPr>
          <a:lstStyle/>
          <a:p>
            <a:r>
              <a:rPr lang="fi-FI" sz="3600" dirty="0"/>
              <a:t>Kuluttajaoikeusneuvoja on puolueeton ja tasapuolinen selvittelijä ja sovittelija. </a:t>
            </a:r>
          </a:p>
          <a:p>
            <a:r>
              <a:rPr lang="fi-FI" sz="3600" dirty="0"/>
              <a:t>Yksittäistä riitaa selvitettäessä neuvoja tukeutuu käytettävissä oleviin tietoihin, tapaukseen soveltuviin oikeusohjeisiin (lainsäädäntö ja ratkaisukäytäntö) ja pyrkii näiden pohjalta esittämään ratkaisuehdotuksen. </a:t>
            </a:r>
          </a:p>
          <a:p>
            <a:r>
              <a:rPr lang="fi-FI" sz="3600" dirty="0"/>
              <a:t>Tavoitteena sovinto osapuolten kesken.</a:t>
            </a:r>
          </a:p>
        </p:txBody>
      </p:sp>
      <p:sp>
        <p:nvSpPr>
          <p:cNvPr id="4" name="Päivämäärän paikkamerkki 3">
            <a:extLst>
              <a:ext uri="{FF2B5EF4-FFF2-40B4-BE49-F238E27FC236}">
                <a16:creationId xmlns:a16="http://schemas.microsoft.com/office/drawing/2014/main" id="{236CD36D-E315-4F77-8ABB-43BDD5C1B704}"/>
              </a:ext>
            </a:extLst>
          </p:cNvPr>
          <p:cNvSpPr>
            <a:spLocks noGrp="1"/>
          </p:cNvSpPr>
          <p:nvPr>
            <p:ph type="dt" sz="half" idx="10"/>
          </p:nvPr>
        </p:nvSpPr>
        <p:spPr/>
        <p:txBody>
          <a:bodyPr/>
          <a:lstStyle/>
          <a:p>
            <a:fld id="{706A1282-7440-4CE0-AB76-0C6F85962BD0}" type="datetime1">
              <a:rPr lang="fi-FI" smtClean="0"/>
              <a:t>4.4.2023</a:t>
            </a:fld>
            <a:endParaRPr lang="fi-FI"/>
          </a:p>
        </p:txBody>
      </p:sp>
      <p:sp>
        <p:nvSpPr>
          <p:cNvPr id="6" name="Dian numeron paikkamerkki 5">
            <a:extLst>
              <a:ext uri="{FF2B5EF4-FFF2-40B4-BE49-F238E27FC236}">
                <a16:creationId xmlns:a16="http://schemas.microsoft.com/office/drawing/2014/main" id="{C699746A-DA47-44A8-9AD1-ABDE6E26BC38}"/>
              </a:ext>
            </a:extLst>
          </p:cNvPr>
          <p:cNvSpPr>
            <a:spLocks noGrp="1"/>
          </p:cNvSpPr>
          <p:nvPr>
            <p:ph type="sldNum" sz="quarter" idx="12"/>
          </p:nvPr>
        </p:nvSpPr>
        <p:spPr/>
        <p:txBody>
          <a:bodyPr/>
          <a:lstStyle/>
          <a:p>
            <a:fld id="{78E6364A-0FEF-4255-AD7E-040BCA84EF2F}" type="slidenum">
              <a:rPr lang="fi-FI" smtClean="0"/>
              <a:t>59</a:t>
            </a:fld>
            <a:endParaRPr lang="fi-FI"/>
          </a:p>
        </p:txBody>
      </p:sp>
    </p:spTree>
    <p:extLst>
      <p:ext uri="{BB962C8B-B14F-4D97-AF65-F5344CB8AC3E}">
        <p14:creationId xmlns:p14="http://schemas.microsoft.com/office/powerpoint/2010/main" val="78133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FBAD6-1D0A-4AED-8111-9BBA07EE4A92}"/>
              </a:ext>
            </a:extLst>
          </p:cNvPr>
          <p:cNvSpPr>
            <a:spLocks noGrp="1"/>
          </p:cNvSpPr>
          <p:nvPr>
            <p:ph type="title"/>
          </p:nvPr>
        </p:nvSpPr>
        <p:spPr/>
        <p:txBody>
          <a:bodyPr/>
          <a:lstStyle/>
          <a:p>
            <a:r>
              <a:rPr lang="fi-FI" dirty="0"/>
              <a:t>Ennen sopimuksen tekemistä</a:t>
            </a:r>
          </a:p>
        </p:txBody>
      </p:sp>
      <p:sp>
        <p:nvSpPr>
          <p:cNvPr id="3" name="Sisällön paikkamerkki 2">
            <a:extLst>
              <a:ext uri="{FF2B5EF4-FFF2-40B4-BE49-F238E27FC236}">
                <a16:creationId xmlns:a16="http://schemas.microsoft.com/office/drawing/2014/main" id="{928C1824-BABF-4D87-8D7E-19DAF984892F}"/>
              </a:ext>
            </a:extLst>
          </p:cNvPr>
          <p:cNvSpPr>
            <a:spLocks noGrp="1"/>
          </p:cNvSpPr>
          <p:nvPr>
            <p:ph idx="1"/>
          </p:nvPr>
        </p:nvSpPr>
        <p:spPr/>
        <p:txBody>
          <a:bodyPr/>
          <a:lstStyle/>
          <a:p>
            <a:r>
              <a:rPr lang="fi-FI" dirty="0"/>
              <a:t>Mieti tarpeitasi ja keskustele vaihtoehdoista läheisesi tai muun luotettavan henkilön kanssa.</a:t>
            </a:r>
          </a:p>
          <a:p>
            <a:r>
              <a:rPr lang="fi-FI" dirty="0"/>
              <a:t>Lue sopimusehdot huolella ja rauhassa.</a:t>
            </a:r>
          </a:p>
          <a:p>
            <a:r>
              <a:rPr lang="fi-FI" dirty="0"/>
              <a:t>Selvitä tarkkaan, mihin olet sitoutumassa. Tarkista muun muassa kokonaishinta ja peruuttamisoikeus.</a:t>
            </a:r>
          </a:p>
        </p:txBody>
      </p:sp>
      <p:sp>
        <p:nvSpPr>
          <p:cNvPr id="11" name="Päivämäärän paikkamerkki 10">
            <a:extLst>
              <a:ext uri="{FF2B5EF4-FFF2-40B4-BE49-F238E27FC236}">
                <a16:creationId xmlns:a16="http://schemas.microsoft.com/office/drawing/2014/main" id="{AF03CD1B-B5B3-4816-BF3D-2C5B7F67B57C}"/>
              </a:ext>
            </a:extLst>
          </p:cNvPr>
          <p:cNvSpPr>
            <a:spLocks noGrp="1"/>
          </p:cNvSpPr>
          <p:nvPr>
            <p:ph type="dt" sz="half" idx="10"/>
          </p:nvPr>
        </p:nvSpPr>
        <p:spPr/>
        <p:txBody>
          <a:bodyPr/>
          <a:lstStyle/>
          <a:p>
            <a:fld id="{611AB954-2280-4DE9-985E-3F87F8902586}" type="datetime1">
              <a:rPr lang="fi-FI" smtClean="0"/>
              <a:pPr/>
              <a:t>4.4.2023</a:t>
            </a:fld>
            <a:endParaRPr lang="fi-FI"/>
          </a:p>
        </p:txBody>
      </p:sp>
      <p:sp>
        <p:nvSpPr>
          <p:cNvPr id="12" name="Dian numeron paikkamerkki 11">
            <a:extLst>
              <a:ext uri="{FF2B5EF4-FFF2-40B4-BE49-F238E27FC236}">
                <a16:creationId xmlns:a16="http://schemas.microsoft.com/office/drawing/2014/main" id="{F42EDBDC-E52A-4259-9F7E-7E483397E6EF}"/>
              </a:ext>
            </a:extLst>
          </p:cNvPr>
          <p:cNvSpPr>
            <a:spLocks noGrp="1"/>
          </p:cNvSpPr>
          <p:nvPr>
            <p:ph type="sldNum" sz="quarter" idx="12"/>
          </p:nvPr>
        </p:nvSpPr>
        <p:spPr/>
        <p:txBody>
          <a:bodyPr/>
          <a:lstStyle/>
          <a:p>
            <a:fld id="{BCF0A276-16AC-415C-9B55-D9215934A45F}" type="slidenum">
              <a:rPr lang="fi-FI" smtClean="0"/>
              <a:pPr/>
              <a:t>6</a:t>
            </a:fld>
            <a:endParaRPr lang="fi-FI"/>
          </a:p>
        </p:txBody>
      </p:sp>
    </p:spTree>
    <p:extLst>
      <p:ext uri="{BB962C8B-B14F-4D97-AF65-F5344CB8AC3E}">
        <p14:creationId xmlns:p14="http://schemas.microsoft.com/office/powerpoint/2010/main" val="3388606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425B9-069F-4FF5-9981-E66E2ECFADEB}"/>
              </a:ext>
            </a:extLst>
          </p:cNvPr>
          <p:cNvSpPr>
            <a:spLocks noGrp="1"/>
          </p:cNvSpPr>
          <p:nvPr>
            <p:ph type="title"/>
          </p:nvPr>
        </p:nvSpPr>
        <p:spPr>
          <a:xfrm>
            <a:off x="1098176" y="288926"/>
            <a:ext cx="9991166" cy="1114052"/>
          </a:xfrm>
        </p:spPr>
        <p:txBody>
          <a:bodyPr>
            <a:normAutofit/>
          </a:bodyPr>
          <a:lstStyle/>
          <a:p>
            <a:br>
              <a:rPr lang="fi-FI" dirty="0"/>
            </a:br>
            <a:r>
              <a:rPr lang="fi-FI" dirty="0"/>
              <a:t>Kuluttajaneuvonnassa ei käsitellä</a:t>
            </a:r>
          </a:p>
        </p:txBody>
      </p:sp>
      <p:sp>
        <p:nvSpPr>
          <p:cNvPr id="3" name="Sisällön paikkamerkki 2">
            <a:extLst>
              <a:ext uri="{FF2B5EF4-FFF2-40B4-BE49-F238E27FC236}">
                <a16:creationId xmlns:a16="http://schemas.microsoft.com/office/drawing/2014/main" id="{F7946505-B30B-4E87-B8CB-14607048CA2A}"/>
              </a:ext>
            </a:extLst>
          </p:cNvPr>
          <p:cNvSpPr>
            <a:spLocks noGrp="1"/>
          </p:cNvSpPr>
          <p:nvPr>
            <p:ph idx="1"/>
          </p:nvPr>
        </p:nvSpPr>
        <p:spPr>
          <a:xfrm>
            <a:off x="1098176" y="1630680"/>
            <a:ext cx="9991166" cy="4546283"/>
          </a:xfrm>
        </p:spPr>
        <p:txBody>
          <a:bodyPr>
            <a:normAutofit fontScale="92500"/>
          </a:bodyPr>
          <a:lstStyle/>
          <a:p>
            <a:r>
              <a:rPr lang="fi-FI" sz="3600" dirty="0"/>
              <a:t>yksityisten henkilöiden välisten kauppojen riitoja, esimerkiksi kun kyseessä naapurin myymä käytetty tavara.</a:t>
            </a:r>
          </a:p>
          <a:p>
            <a:r>
              <a:rPr lang="fi-FI" sz="3600" dirty="0"/>
              <a:t>elinkeinonharjoittajien välisiä riitoja.</a:t>
            </a:r>
          </a:p>
          <a:p>
            <a:r>
              <a:rPr lang="fi-FI" sz="3600" dirty="0"/>
              <a:t>taloyhtiön ja asukkaan välisiä riitoja.</a:t>
            </a:r>
          </a:p>
          <a:p>
            <a:r>
              <a:rPr lang="fi-FI" sz="3600" dirty="0"/>
              <a:t>arvopaperi- ja osakekauppoja. </a:t>
            </a:r>
          </a:p>
          <a:p>
            <a:r>
              <a:rPr lang="fi-FI" sz="3600" dirty="0"/>
              <a:t>valtion ja kunnan palveluita koskevia asioita.</a:t>
            </a:r>
          </a:p>
        </p:txBody>
      </p:sp>
      <p:sp>
        <p:nvSpPr>
          <p:cNvPr id="4" name="Päivämäärän paikkamerkki 3">
            <a:extLst>
              <a:ext uri="{FF2B5EF4-FFF2-40B4-BE49-F238E27FC236}">
                <a16:creationId xmlns:a16="http://schemas.microsoft.com/office/drawing/2014/main" id="{236CD36D-E315-4F77-8ABB-43BDD5C1B704}"/>
              </a:ext>
            </a:extLst>
          </p:cNvPr>
          <p:cNvSpPr>
            <a:spLocks noGrp="1"/>
          </p:cNvSpPr>
          <p:nvPr>
            <p:ph type="dt" sz="half" idx="10"/>
          </p:nvPr>
        </p:nvSpPr>
        <p:spPr/>
        <p:txBody>
          <a:bodyPr/>
          <a:lstStyle/>
          <a:p>
            <a:fld id="{706A1282-7440-4CE0-AB76-0C6F85962BD0}" type="datetime1">
              <a:rPr lang="fi-FI" smtClean="0"/>
              <a:t>4.4.2023</a:t>
            </a:fld>
            <a:endParaRPr lang="fi-FI"/>
          </a:p>
        </p:txBody>
      </p:sp>
      <p:sp>
        <p:nvSpPr>
          <p:cNvPr id="6" name="Dian numeron paikkamerkki 5">
            <a:extLst>
              <a:ext uri="{FF2B5EF4-FFF2-40B4-BE49-F238E27FC236}">
                <a16:creationId xmlns:a16="http://schemas.microsoft.com/office/drawing/2014/main" id="{C699746A-DA47-44A8-9AD1-ABDE6E26BC38}"/>
              </a:ext>
            </a:extLst>
          </p:cNvPr>
          <p:cNvSpPr>
            <a:spLocks noGrp="1"/>
          </p:cNvSpPr>
          <p:nvPr>
            <p:ph type="sldNum" sz="quarter" idx="12"/>
          </p:nvPr>
        </p:nvSpPr>
        <p:spPr/>
        <p:txBody>
          <a:bodyPr/>
          <a:lstStyle/>
          <a:p>
            <a:fld id="{78E6364A-0FEF-4255-AD7E-040BCA84EF2F}" type="slidenum">
              <a:rPr lang="fi-FI" smtClean="0"/>
              <a:t>60</a:t>
            </a:fld>
            <a:endParaRPr lang="fi-FI"/>
          </a:p>
        </p:txBody>
      </p:sp>
    </p:spTree>
    <p:extLst>
      <p:ext uri="{BB962C8B-B14F-4D97-AF65-F5344CB8AC3E}">
        <p14:creationId xmlns:p14="http://schemas.microsoft.com/office/powerpoint/2010/main" val="232347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4B2E056-0F8F-492E-BD71-F158909FF229}"/>
              </a:ext>
            </a:extLst>
          </p:cNvPr>
          <p:cNvSpPr>
            <a:spLocks noGrp="1"/>
          </p:cNvSpPr>
          <p:nvPr>
            <p:ph type="dt" sz="half" idx="10"/>
          </p:nvPr>
        </p:nvSpPr>
        <p:spPr>
          <a:xfrm>
            <a:off x="5254314" y="6351493"/>
            <a:ext cx="1689847" cy="217581"/>
          </a:xfrm>
        </p:spPr>
        <p:txBody>
          <a:bodyPr anchor="ctr">
            <a:normAutofit/>
          </a:bodyPr>
          <a:lstStyle/>
          <a:p>
            <a:pPr>
              <a:spcAft>
                <a:spcPts val="600"/>
              </a:spcAft>
            </a:pPr>
            <a:fld id="{C2275D2C-C176-4796-B1E3-54D56AB4A78A}" type="datetime1">
              <a:rPr lang="fi-FI" smtClean="0"/>
              <a:pPr>
                <a:spcAft>
                  <a:spcPts val="600"/>
                </a:spcAft>
              </a:pPr>
              <a:t>4.4.2023</a:t>
            </a:fld>
            <a:endParaRPr lang="fi-FI"/>
          </a:p>
        </p:txBody>
      </p:sp>
      <p:sp>
        <p:nvSpPr>
          <p:cNvPr id="5" name="Dian numeron paikkamerkki 4">
            <a:extLst>
              <a:ext uri="{FF2B5EF4-FFF2-40B4-BE49-F238E27FC236}">
                <a16:creationId xmlns:a16="http://schemas.microsoft.com/office/drawing/2014/main" id="{BE6B3C47-4CAB-44A9-B88B-A426DBDD8914}"/>
              </a:ext>
            </a:extLst>
          </p:cNvPr>
          <p:cNvSpPr>
            <a:spLocks noGrp="1"/>
          </p:cNvSpPr>
          <p:nvPr>
            <p:ph type="sldNum" sz="quarter" idx="12"/>
          </p:nvPr>
        </p:nvSpPr>
        <p:spPr>
          <a:xfrm>
            <a:off x="11136559" y="6351493"/>
            <a:ext cx="710299" cy="217581"/>
          </a:xfrm>
        </p:spPr>
        <p:txBody>
          <a:bodyPr anchor="ctr">
            <a:normAutofit/>
          </a:bodyPr>
          <a:lstStyle/>
          <a:p>
            <a:pPr>
              <a:spcAft>
                <a:spcPts val="600"/>
              </a:spcAft>
            </a:pPr>
            <a:fld id="{BCF0A276-16AC-415C-9B55-D9215934A45F}" type="slidenum">
              <a:rPr lang="fi-FI" smtClean="0"/>
              <a:pPr>
                <a:spcAft>
                  <a:spcPts val="600"/>
                </a:spcAft>
              </a:pPr>
              <a:t>61</a:t>
            </a:fld>
            <a:endParaRPr lang="fi-FI"/>
          </a:p>
        </p:txBody>
      </p:sp>
      <p:grpSp>
        <p:nvGrpSpPr>
          <p:cNvPr id="7" name="Gruppieren 11">
            <a:extLst>
              <a:ext uri="{FF2B5EF4-FFF2-40B4-BE49-F238E27FC236}">
                <a16:creationId xmlns:a16="http://schemas.microsoft.com/office/drawing/2014/main" id="{05271BBA-EB2C-4366-834D-5757A5058C82}"/>
              </a:ext>
              <a:ext uri="{C183D7F6-B498-43B3-948B-1728B52AA6E4}">
                <adec:decorative xmlns:adec="http://schemas.microsoft.com/office/drawing/2017/decorative" val="1"/>
              </a:ext>
            </a:extLst>
          </p:cNvPr>
          <p:cNvGrpSpPr/>
          <p:nvPr/>
        </p:nvGrpSpPr>
        <p:grpSpPr>
          <a:xfrm rot="5400000">
            <a:off x="6732697" y="1257590"/>
            <a:ext cx="5572003" cy="4266743"/>
            <a:chOff x="3939452" y="4517231"/>
            <a:chExt cx="2430391" cy="1861064"/>
          </a:xfrm>
        </p:grpSpPr>
        <p:pic>
          <p:nvPicPr>
            <p:cNvPr id="8" name="Picture 19" descr="A picture containing computer, drawing&#10;&#10;Description automatically generated">
              <a:extLst>
                <a:ext uri="{FF2B5EF4-FFF2-40B4-BE49-F238E27FC236}">
                  <a16:creationId xmlns:a16="http://schemas.microsoft.com/office/drawing/2014/main" id="{B73413A2-CF4A-4F1C-A910-BE38A72A2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52" y="4517231"/>
              <a:ext cx="2430391" cy="1861064"/>
            </a:xfrm>
            <a:prstGeom prst="rect">
              <a:avLst/>
            </a:prstGeom>
          </p:spPr>
        </p:pic>
        <p:sp>
          <p:nvSpPr>
            <p:cNvPr id="9" name="Rectangle: Rounded Corners 41">
              <a:extLst>
                <a:ext uri="{FF2B5EF4-FFF2-40B4-BE49-F238E27FC236}">
                  <a16:creationId xmlns:a16="http://schemas.microsoft.com/office/drawing/2014/main" id="{40EBD6F3-4A9E-486C-9575-251E2A7DA5A4}"/>
                </a:ext>
              </a:extLst>
            </p:cNvPr>
            <p:cNvSpPr/>
            <p:nvPr/>
          </p:nvSpPr>
          <p:spPr>
            <a:xfrm rot="10800000">
              <a:off x="4023020" y="4601369"/>
              <a:ext cx="2268252" cy="1697037"/>
            </a:xfrm>
            <a:prstGeom prst="roundRect">
              <a:avLst>
                <a:gd name="adj" fmla="val 1475"/>
              </a:avLst>
            </a:prstGeom>
            <a:blipFill dpi="0" rotWithShape="1">
              <a:blip r:embed="rId3">
                <a:extLst>
                  <a:ext uri="{28A0092B-C50C-407E-A947-70E740481C1C}">
                    <a14:useLocalDpi xmlns:a14="http://schemas.microsoft.com/office/drawing/2010/main" val="0"/>
                  </a:ext>
                </a:extLst>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spcBef>
                  <a:spcPts val="1200"/>
                </a:spcBef>
              </a:pPr>
              <a:endParaRPr lang="en-GB" sz="1000" b="1" dirty="0">
                <a:solidFill>
                  <a:schemeClr val="tx1"/>
                </a:solidFill>
              </a:endParaRPr>
            </a:p>
          </p:txBody>
        </p:sp>
      </p:grpSp>
      <p:sp>
        <p:nvSpPr>
          <p:cNvPr id="10" name="Title 1">
            <a:extLst>
              <a:ext uri="{FF2B5EF4-FFF2-40B4-BE49-F238E27FC236}">
                <a16:creationId xmlns:a16="http://schemas.microsoft.com/office/drawing/2014/main" id="{0EAC3AFF-5894-4DE0-90C5-61C31422A48E}"/>
              </a:ext>
            </a:extLst>
          </p:cNvPr>
          <p:cNvSpPr txBox="1">
            <a:spLocks noGrp="1"/>
          </p:cNvSpPr>
          <p:nvPr>
            <p:ph type="title" idx="4294967295"/>
          </p:nvPr>
        </p:nvSpPr>
        <p:spPr>
          <a:xfrm>
            <a:off x="547734" y="1663336"/>
            <a:ext cx="6506209" cy="26909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fi-FI" sz="3600" b="1" i="0" u="none" strike="noStrike" kern="1200" cap="none" spc="0" normalizeH="0" baseline="0" noProof="0" dirty="0">
                <a:ln>
                  <a:noFill/>
                </a:ln>
                <a:solidFill>
                  <a:schemeClr val="tx2"/>
                </a:solidFill>
                <a:effectLst/>
                <a:uLnTx/>
                <a:uFillTx/>
                <a:latin typeface="+mj-lt"/>
                <a:ea typeface="+mj-ea"/>
                <a:cs typeface="+mj-cs"/>
              </a:rPr>
              <a:t>Seuraa ajankohtaisia kuluttaja-asioita kuluttajaneuvonnan Facebook-sivulta</a:t>
            </a:r>
          </a:p>
          <a:p>
            <a:pPr marL="0" marR="0" lvl="0" indent="0" algn="l" defTabSz="914400" rtl="0" eaLnBrk="1" fontAlgn="auto" latinLnBrk="0" hangingPunct="1">
              <a:lnSpc>
                <a:spcPct val="95000"/>
              </a:lnSpc>
              <a:spcBef>
                <a:spcPct val="0"/>
              </a:spcBef>
              <a:spcAft>
                <a:spcPts val="0"/>
              </a:spcAft>
              <a:buClrTx/>
              <a:buSzTx/>
              <a:buFontTx/>
              <a:buNone/>
              <a:tabLst/>
              <a:defRPr/>
            </a:pPr>
            <a:r>
              <a:rPr kumimoji="0" lang="fi-FI" sz="3600" b="1" i="0" u="none" strike="noStrike" kern="1200" cap="none" spc="0" normalizeH="0" baseline="0" noProof="0" dirty="0">
                <a:ln>
                  <a:noFill/>
                </a:ln>
                <a:solidFill>
                  <a:schemeClr val="tx2"/>
                </a:solidFill>
                <a:effectLst/>
                <a:uLnTx/>
                <a:uFillTx/>
                <a:latin typeface="+mj-lt"/>
                <a:ea typeface="+mj-ea"/>
                <a:cs typeface="+mj-cs"/>
                <a:hlinkClick r:id="rId4"/>
              </a:rPr>
              <a:t>FB.com/kuluttajaneuvonta.fi</a:t>
            </a:r>
            <a:endParaRPr kumimoji="0" lang="en-US" sz="36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124116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1DAB42-1264-4594-84C5-B2A91DCFE222}"/>
              </a:ext>
            </a:extLst>
          </p:cNvPr>
          <p:cNvSpPr>
            <a:spLocks noGrp="1"/>
          </p:cNvSpPr>
          <p:nvPr>
            <p:ph type="title"/>
          </p:nvPr>
        </p:nvSpPr>
        <p:spPr>
          <a:xfrm>
            <a:off x="547734" y="725030"/>
            <a:ext cx="5112487" cy="1565323"/>
          </a:xfrm>
        </p:spPr>
        <p:txBody>
          <a:bodyPr/>
          <a:lstStyle/>
          <a:p>
            <a:r>
              <a:rPr lang="en-US" dirty="0" err="1"/>
              <a:t>Lisätietoa</a:t>
            </a:r>
            <a:r>
              <a:rPr lang="en-US" dirty="0"/>
              <a:t> Kilpailu- ja </a:t>
            </a:r>
            <a:r>
              <a:rPr lang="en-US" dirty="0" err="1"/>
              <a:t>kuluttajaviraston</a:t>
            </a:r>
            <a:r>
              <a:rPr lang="en-US" dirty="0"/>
              <a:t> </a:t>
            </a:r>
            <a:r>
              <a:rPr lang="en-US" dirty="0" err="1"/>
              <a:t>verkkosivuilla</a:t>
            </a:r>
            <a:endParaRPr lang="en-US" dirty="0"/>
          </a:p>
        </p:txBody>
      </p:sp>
      <p:sp>
        <p:nvSpPr>
          <p:cNvPr id="3" name="Sisällön paikkamerkki 2">
            <a:extLst>
              <a:ext uri="{FF2B5EF4-FFF2-40B4-BE49-F238E27FC236}">
                <a16:creationId xmlns:a16="http://schemas.microsoft.com/office/drawing/2014/main" id="{C72D0A8E-91E5-43E4-A10F-CBEDF59856B7}"/>
              </a:ext>
            </a:extLst>
          </p:cNvPr>
          <p:cNvSpPr>
            <a:spLocks noGrp="1"/>
          </p:cNvSpPr>
          <p:nvPr>
            <p:ph idx="1"/>
          </p:nvPr>
        </p:nvSpPr>
        <p:spPr>
          <a:xfrm>
            <a:off x="547734" y="2558157"/>
            <a:ext cx="5548266" cy="3179835"/>
          </a:xfrm>
        </p:spPr>
        <p:txBody>
          <a:bodyPr>
            <a:noAutofit/>
          </a:bodyPr>
          <a:lstStyle/>
          <a:p>
            <a:pPr marL="0" indent="0">
              <a:buNone/>
            </a:pPr>
            <a:r>
              <a:rPr lang="fi-FI" sz="2400" dirty="0"/>
              <a:t>Hae tietoa kuluttaja-asioista ja ohjeita ongelmatilanteisiin Kilpailu- ja kuluttajaviraston verkkosivuilta </a:t>
            </a:r>
            <a:r>
              <a:rPr lang="fi-FI" sz="2400" b="1" dirty="0">
                <a:hlinkClick r:id="rId2"/>
              </a:rPr>
              <a:t>kkv.fi</a:t>
            </a:r>
            <a:endParaRPr lang="fi-FI" sz="2400" b="1" dirty="0"/>
          </a:p>
          <a:p>
            <a:pPr marL="0" indent="0">
              <a:buNone/>
            </a:pPr>
            <a:r>
              <a:rPr lang="fi-FI" sz="2400" dirty="0"/>
              <a:t>Verkkosivuilla lisätietoa muun muassa peruuttamisoikeudesta kotimyynnissä ja verkkokaupassa sekä ongelmallisten tilanteiden selvittämisestä. </a:t>
            </a:r>
          </a:p>
        </p:txBody>
      </p:sp>
      <p:sp>
        <p:nvSpPr>
          <p:cNvPr id="4" name="Päivämäärän paikkamerkki 3">
            <a:extLst>
              <a:ext uri="{FF2B5EF4-FFF2-40B4-BE49-F238E27FC236}">
                <a16:creationId xmlns:a16="http://schemas.microsoft.com/office/drawing/2014/main" id="{6F63BB71-A8D9-420D-A2AC-41D04B961306}"/>
              </a:ext>
            </a:extLst>
          </p:cNvPr>
          <p:cNvSpPr>
            <a:spLocks noGrp="1"/>
          </p:cNvSpPr>
          <p:nvPr>
            <p:ph type="dt" sz="half" idx="10"/>
          </p:nvPr>
        </p:nvSpPr>
        <p:spPr>
          <a:xfrm>
            <a:off x="5254314" y="6351493"/>
            <a:ext cx="1689847" cy="217581"/>
          </a:xfrm>
        </p:spPr>
        <p:txBody>
          <a:bodyPr anchor="ctr">
            <a:normAutofit/>
          </a:bodyPr>
          <a:lstStyle/>
          <a:p>
            <a:pPr>
              <a:spcAft>
                <a:spcPts val="600"/>
              </a:spcAft>
            </a:pPr>
            <a:fld id="{C2275D2C-C176-4796-B1E3-54D56AB4A78A}" type="datetime1">
              <a:rPr lang="fi-FI" smtClean="0"/>
              <a:pPr>
                <a:spcAft>
                  <a:spcPts val="600"/>
                </a:spcAft>
              </a:pPr>
              <a:t>4.4.2023</a:t>
            </a:fld>
            <a:endParaRPr lang="fi-FI"/>
          </a:p>
        </p:txBody>
      </p:sp>
      <p:sp>
        <p:nvSpPr>
          <p:cNvPr id="5" name="Dian numeron paikkamerkki 4">
            <a:extLst>
              <a:ext uri="{FF2B5EF4-FFF2-40B4-BE49-F238E27FC236}">
                <a16:creationId xmlns:a16="http://schemas.microsoft.com/office/drawing/2014/main" id="{54502627-10E7-41F0-8D0C-23A010AEE844}"/>
              </a:ext>
            </a:extLst>
          </p:cNvPr>
          <p:cNvSpPr>
            <a:spLocks noGrp="1"/>
          </p:cNvSpPr>
          <p:nvPr>
            <p:ph type="sldNum" sz="quarter" idx="12"/>
          </p:nvPr>
        </p:nvSpPr>
        <p:spPr>
          <a:xfrm>
            <a:off x="11136559" y="6351493"/>
            <a:ext cx="710299" cy="217581"/>
          </a:xfrm>
        </p:spPr>
        <p:txBody>
          <a:bodyPr anchor="ctr">
            <a:normAutofit/>
          </a:bodyPr>
          <a:lstStyle/>
          <a:p>
            <a:pPr>
              <a:spcAft>
                <a:spcPts val="600"/>
              </a:spcAft>
            </a:pPr>
            <a:fld id="{BCF0A276-16AC-415C-9B55-D9215934A45F}" type="slidenum">
              <a:rPr lang="fi-FI" smtClean="0"/>
              <a:pPr>
                <a:spcAft>
                  <a:spcPts val="600"/>
                </a:spcAft>
              </a:pPr>
              <a:t>62</a:t>
            </a:fld>
            <a:endParaRPr lang="fi-FI"/>
          </a:p>
        </p:txBody>
      </p:sp>
      <p:grpSp>
        <p:nvGrpSpPr>
          <p:cNvPr id="13" name="Gruppieren 11">
            <a:extLst>
              <a:ext uri="{FF2B5EF4-FFF2-40B4-BE49-F238E27FC236}">
                <a16:creationId xmlns:a16="http://schemas.microsoft.com/office/drawing/2014/main" id="{8371EF0C-91BC-44EA-982F-914CF1584908}"/>
              </a:ext>
              <a:ext uri="{C183D7F6-B498-43B3-948B-1728B52AA6E4}">
                <adec:decorative xmlns:adec="http://schemas.microsoft.com/office/drawing/2017/decorative" val="1"/>
              </a:ext>
            </a:extLst>
          </p:cNvPr>
          <p:cNvGrpSpPr/>
          <p:nvPr/>
        </p:nvGrpSpPr>
        <p:grpSpPr>
          <a:xfrm>
            <a:off x="6096000" y="1250047"/>
            <a:ext cx="5691054" cy="4357906"/>
            <a:chOff x="3939452" y="4517231"/>
            <a:chExt cx="2430391" cy="1861064"/>
          </a:xfrm>
        </p:grpSpPr>
        <p:pic>
          <p:nvPicPr>
            <p:cNvPr id="14" name="Picture 19" descr="A picture containing computer, drawing&#10;&#10;Description automatically generated">
              <a:extLst>
                <a:ext uri="{FF2B5EF4-FFF2-40B4-BE49-F238E27FC236}">
                  <a16:creationId xmlns:a16="http://schemas.microsoft.com/office/drawing/2014/main" id="{25D7A479-2F16-4642-BF4E-C2952E365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52" y="4517231"/>
              <a:ext cx="2430391" cy="1861064"/>
            </a:xfrm>
            <a:prstGeom prst="rect">
              <a:avLst/>
            </a:prstGeom>
          </p:spPr>
        </p:pic>
        <p:sp>
          <p:nvSpPr>
            <p:cNvPr id="15" name="Rectangle: Rounded Corners 41">
              <a:extLst>
                <a:ext uri="{FF2B5EF4-FFF2-40B4-BE49-F238E27FC236}">
                  <a16:creationId xmlns:a16="http://schemas.microsoft.com/office/drawing/2014/main" id="{A11ED1F2-E24F-4341-9257-AEC2342334FE}"/>
                </a:ext>
              </a:extLst>
            </p:cNvPr>
            <p:cNvSpPr/>
            <p:nvPr/>
          </p:nvSpPr>
          <p:spPr>
            <a:xfrm>
              <a:off x="4023020" y="4601369"/>
              <a:ext cx="2268252" cy="1697037"/>
            </a:xfrm>
            <a:prstGeom prst="roundRect">
              <a:avLst>
                <a:gd name="adj" fmla="val 1475"/>
              </a:avLst>
            </a:prstGeom>
            <a:blipFill dpi="0" rotWithShape="1">
              <a:blip r:embed="rId4"/>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spcBef>
                  <a:spcPts val="1200"/>
                </a:spcBef>
              </a:pPr>
              <a:endParaRPr lang="en-GB" sz="1000" b="1" dirty="0">
                <a:solidFill>
                  <a:schemeClr val="tx1"/>
                </a:solidFill>
              </a:endParaRPr>
            </a:p>
          </p:txBody>
        </p:sp>
      </p:grpSp>
    </p:spTree>
    <p:extLst>
      <p:ext uri="{BB962C8B-B14F-4D97-AF65-F5344CB8AC3E}">
        <p14:creationId xmlns:p14="http://schemas.microsoft.com/office/powerpoint/2010/main" val="31107127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a:xfrm>
            <a:off x="1323537" y="1253978"/>
            <a:ext cx="9555480" cy="2540100"/>
          </a:xfrm>
        </p:spPr>
        <p:txBody>
          <a:bodyPr/>
          <a:lstStyle/>
          <a:p>
            <a:r>
              <a:rPr lang="fi-FI" dirty="0"/>
              <a:t>Harjoitustehtävä</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63</a:t>
            </a:fld>
            <a:endParaRPr lang="fi-FI"/>
          </a:p>
        </p:txBody>
      </p:sp>
    </p:spTree>
    <p:extLst>
      <p:ext uri="{BB962C8B-B14F-4D97-AF65-F5344CB8AC3E}">
        <p14:creationId xmlns:p14="http://schemas.microsoft.com/office/powerpoint/2010/main" val="1088422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29FEBB-CBAB-4345-9E47-6062478D1B81}"/>
              </a:ext>
            </a:extLst>
          </p:cNvPr>
          <p:cNvSpPr>
            <a:spLocks noGrp="1"/>
          </p:cNvSpPr>
          <p:nvPr>
            <p:ph type="title"/>
          </p:nvPr>
        </p:nvSpPr>
        <p:spPr>
          <a:xfrm>
            <a:off x="840853" y="2036994"/>
            <a:ext cx="4256586" cy="2507710"/>
          </a:xfrm>
        </p:spPr>
        <p:txBody>
          <a:bodyPr anchor="t">
            <a:normAutofit fontScale="90000"/>
          </a:bodyPr>
          <a:lstStyle/>
          <a:p>
            <a:pPr>
              <a:lnSpc>
                <a:spcPct val="100000"/>
              </a:lnSpc>
            </a:pPr>
            <a:r>
              <a:rPr lang="fi-FI" dirty="0"/>
              <a:t>Pohdi, muutatko esityksen perusteella käyttäytymistäsi kaupankäynnin </a:t>
            </a:r>
            <a:br>
              <a:rPr lang="fi-FI" dirty="0"/>
            </a:br>
            <a:r>
              <a:rPr lang="fi-FI" dirty="0"/>
              <a:t>eri tilanteissa? </a:t>
            </a:r>
          </a:p>
        </p:txBody>
      </p:sp>
      <p:sp>
        <p:nvSpPr>
          <p:cNvPr id="5" name="Päivämäärän paikkamerkki 4">
            <a:extLst>
              <a:ext uri="{FF2B5EF4-FFF2-40B4-BE49-F238E27FC236}">
                <a16:creationId xmlns:a16="http://schemas.microsoft.com/office/drawing/2014/main" id="{72796EA6-01B9-4E05-B364-3F6E68D6A0B3}"/>
              </a:ext>
            </a:extLst>
          </p:cNvPr>
          <p:cNvSpPr>
            <a:spLocks noGrp="1"/>
          </p:cNvSpPr>
          <p:nvPr>
            <p:ph type="dt" sz="half" idx="10"/>
          </p:nvPr>
        </p:nvSpPr>
        <p:spPr>
          <a:xfrm>
            <a:off x="5254314" y="6351493"/>
            <a:ext cx="1689847" cy="217581"/>
          </a:xfrm>
        </p:spPr>
        <p:txBody>
          <a:bodyPr anchor="ctr">
            <a:normAutofit/>
          </a:bodyPr>
          <a:lstStyle/>
          <a:p>
            <a:pPr>
              <a:spcAft>
                <a:spcPts val="600"/>
              </a:spcAft>
            </a:pPr>
            <a:fld id="{C2275D2C-C176-4796-B1E3-54D56AB4A78A}" type="datetime1">
              <a:rPr lang="fi-FI" smtClean="0"/>
              <a:pPr>
                <a:spcAft>
                  <a:spcPts val="600"/>
                </a:spcAft>
              </a:pPr>
              <a:t>4.4.2023</a:t>
            </a:fld>
            <a:endParaRPr lang="fi-FI"/>
          </a:p>
        </p:txBody>
      </p:sp>
      <p:sp>
        <p:nvSpPr>
          <p:cNvPr id="6" name="Dian numeron paikkamerkki 5">
            <a:extLst>
              <a:ext uri="{FF2B5EF4-FFF2-40B4-BE49-F238E27FC236}">
                <a16:creationId xmlns:a16="http://schemas.microsoft.com/office/drawing/2014/main" id="{FCA7C850-F89D-4E9A-9DFB-60FAD69A3CD1}"/>
              </a:ext>
            </a:extLst>
          </p:cNvPr>
          <p:cNvSpPr>
            <a:spLocks noGrp="1"/>
          </p:cNvSpPr>
          <p:nvPr>
            <p:ph type="sldNum" sz="quarter" idx="12"/>
          </p:nvPr>
        </p:nvSpPr>
        <p:spPr>
          <a:xfrm>
            <a:off x="11136559" y="6351493"/>
            <a:ext cx="710299" cy="217581"/>
          </a:xfrm>
        </p:spPr>
        <p:txBody>
          <a:bodyPr anchor="ctr">
            <a:normAutofit/>
          </a:bodyPr>
          <a:lstStyle/>
          <a:p>
            <a:pPr>
              <a:spcAft>
                <a:spcPts val="600"/>
              </a:spcAft>
            </a:pPr>
            <a:fld id="{BCF0A276-16AC-415C-9B55-D9215934A45F}" type="slidenum">
              <a:rPr lang="fi-FI" smtClean="0"/>
              <a:pPr>
                <a:spcAft>
                  <a:spcPts val="600"/>
                </a:spcAft>
              </a:pPr>
              <a:t>64</a:t>
            </a:fld>
            <a:endParaRPr lang="fi-FI"/>
          </a:p>
        </p:txBody>
      </p:sp>
      <p:pic>
        <p:nvPicPr>
          <p:cNvPr id="3" name="Kuva 2">
            <a:extLst>
              <a:ext uri="{FF2B5EF4-FFF2-40B4-BE49-F238E27FC236}">
                <a16:creationId xmlns:a16="http://schemas.microsoft.com/office/drawing/2014/main" id="{E6D401F8-2D6D-46BF-8DBC-5D0F7A664D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20216" y="288926"/>
            <a:ext cx="6081338" cy="5935997"/>
          </a:xfrm>
          <a:prstGeom prst="rect">
            <a:avLst/>
          </a:prstGeom>
        </p:spPr>
      </p:pic>
    </p:spTree>
    <p:extLst>
      <p:ext uri="{BB962C8B-B14F-4D97-AF65-F5344CB8AC3E}">
        <p14:creationId xmlns:p14="http://schemas.microsoft.com/office/powerpoint/2010/main" val="574378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7176A-AF84-48F1-8D2E-C9DDAD786243}"/>
              </a:ext>
            </a:extLst>
          </p:cNvPr>
          <p:cNvSpPr>
            <a:spLocks noGrp="1"/>
          </p:cNvSpPr>
          <p:nvPr>
            <p:ph type="ctrTitle" idx="4294967295"/>
          </p:nvPr>
        </p:nvSpPr>
        <p:spPr>
          <a:xfrm>
            <a:off x="0" y="955675"/>
            <a:ext cx="4983163" cy="1905000"/>
          </a:xfrm>
        </p:spPr>
        <p:txBody>
          <a:bodyPr/>
          <a:lstStyle/>
          <a:p>
            <a:r>
              <a:rPr lang="fi-FI" dirty="0"/>
              <a:t>Kiitos!</a:t>
            </a:r>
          </a:p>
        </p:txBody>
      </p:sp>
    </p:spTree>
    <p:extLst>
      <p:ext uri="{BB962C8B-B14F-4D97-AF65-F5344CB8AC3E}">
        <p14:creationId xmlns:p14="http://schemas.microsoft.com/office/powerpoint/2010/main" val="63932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FBAD6-1D0A-4AED-8111-9BBA07EE4A92}"/>
              </a:ext>
            </a:extLst>
          </p:cNvPr>
          <p:cNvSpPr>
            <a:spLocks noGrp="1"/>
          </p:cNvSpPr>
          <p:nvPr>
            <p:ph type="title"/>
          </p:nvPr>
        </p:nvSpPr>
        <p:spPr>
          <a:xfrm>
            <a:off x="920674" y="457200"/>
            <a:ext cx="10926184" cy="1412557"/>
          </a:xfrm>
        </p:spPr>
        <p:txBody>
          <a:bodyPr/>
          <a:lstStyle/>
          <a:p>
            <a:r>
              <a:rPr lang="fi-FI" dirty="0"/>
              <a:t>Tarjoukseen kannattaa suhtautua epäilevästi</a:t>
            </a:r>
          </a:p>
        </p:txBody>
      </p:sp>
      <p:sp>
        <p:nvSpPr>
          <p:cNvPr id="3" name="Sisällön paikkamerkki 2">
            <a:extLst>
              <a:ext uri="{FF2B5EF4-FFF2-40B4-BE49-F238E27FC236}">
                <a16:creationId xmlns:a16="http://schemas.microsoft.com/office/drawing/2014/main" id="{928C1824-BABF-4D87-8D7E-19DAF984892F}"/>
              </a:ext>
            </a:extLst>
          </p:cNvPr>
          <p:cNvSpPr>
            <a:spLocks noGrp="1"/>
          </p:cNvSpPr>
          <p:nvPr>
            <p:ph idx="1"/>
          </p:nvPr>
        </p:nvSpPr>
        <p:spPr>
          <a:xfrm>
            <a:off x="1026160" y="1310639"/>
            <a:ext cx="10586720" cy="4897121"/>
          </a:xfrm>
        </p:spPr>
        <p:txBody>
          <a:bodyPr/>
          <a:lstStyle/>
          <a:p>
            <a:r>
              <a:rPr lang="fi-FI" sz="2400" dirty="0"/>
              <a:t>Jos tarjous kuulostaa liian hyvältä ollakseen totta. Erityisesti ilmaisena mainostettujen näytepakkausten tilaaminen voi johtaa maksulliseen kestotilaukseen.</a:t>
            </a:r>
          </a:p>
          <a:p>
            <a:r>
              <a:rPr lang="fi-FI" sz="2400" dirty="0"/>
              <a:t>Jos tuntuu, että sinua painostetaan tai hoputetaan tekemään ostopäätös tai tilaamaan näyte.</a:t>
            </a:r>
          </a:p>
          <a:p>
            <a:r>
              <a:rPr lang="fi-FI" sz="2400" dirty="0"/>
              <a:t>Jos myyjä ei vastaa esittämiisi kysymyksiin tai ei kerro haluamiasi lisätietoja.</a:t>
            </a:r>
          </a:p>
          <a:p>
            <a:r>
              <a:rPr lang="fi-FI" sz="2400" dirty="0"/>
              <a:t>Jos myyjä tai joku muu pyytää puhelimessa tai kotiovella verkkopankkitunnuksia tai maksukortin tietoja. Poliisi tai muukaan viranomainen ei kysy niitä puhelimessa tai sähköpostissa eikä kotiovella.</a:t>
            </a:r>
          </a:p>
        </p:txBody>
      </p:sp>
      <p:sp>
        <p:nvSpPr>
          <p:cNvPr id="11" name="Päivämäärän paikkamerkki 10">
            <a:extLst>
              <a:ext uri="{FF2B5EF4-FFF2-40B4-BE49-F238E27FC236}">
                <a16:creationId xmlns:a16="http://schemas.microsoft.com/office/drawing/2014/main" id="{AF03CD1B-B5B3-4816-BF3D-2C5B7F67B57C}"/>
              </a:ext>
            </a:extLst>
          </p:cNvPr>
          <p:cNvSpPr>
            <a:spLocks noGrp="1"/>
          </p:cNvSpPr>
          <p:nvPr>
            <p:ph type="dt" sz="half" idx="10"/>
          </p:nvPr>
        </p:nvSpPr>
        <p:spPr/>
        <p:txBody>
          <a:bodyPr/>
          <a:lstStyle/>
          <a:p>
            <a:fld id="{611AB954-2280-4DE9-985E-3F87F8902586}" type="datetime1">
              <a:rPr lang="fi-FI" smtClean="0"/>
              <a:t>4.4.2023</a:t>
            </a:fld>
            <a:endParaRPr lang="fi-FI"/>
          </a:p>
        </p:txBody>
      </p:sp>
      <p:sp>
        <p:nvSpPr>
          <p:cNvPr id="12" name="Dian numeron paikkamerkki 11">
            <a:extLst>
              <a:ext uri="{FF2B5EF4-FFF2-40B4-BE49-F238E27FC236}">
                <a16:creationId xmlns:a16="http://schemas.microsoft.com/office/drawing/2014/main" id="{F42EDBDC-E52A-4259-9F7E-7E483397E6EF}"/>
              </a:ext>
            </a:extLst>
          </p:cNvPr>
          <p:cNvSpPr>
            <a:spLocks noGrp="1"/>
          </p:cNvSpPr>
          <p:nvPr>
            <p:ph type="sldNum" sz="quarter" idx="12"/>
          </p:nvPr>
        </p:nvSpPr>
        <p:spPr/>
        <p:txBody>
          <a:bodyPr/>
          <a:lstStyle/>
          <a:p>
            <a:fld id="{BCF0A276-16AC-415C-9B55-D9215934A45F}" type="slidenum">
              <a:rPr lang="fi-FI" smtClean="0"/>
              <a:t>7</a:t>
            </a:fld>
            <a:endParaRPr lang="fi-FI"/>
          </a:p>
        </p:txBody>
      </p:sp>
    </p:spTree>
    <p:extLst>
      <p:ext uri="{BB962C8B-B14F-4D97-AF65-F5344CB8AC3E}">
        <p14:creationId xmlns:p14="http://schemas.microsoft.com/office/powerpoint/2010/main" val="405832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CC16F4-AF5A-4904-AF62-3433315AE866}"/>
              </a:ext>
            </a:extLst>
          </p:cNvPr>
          <p:cNvSpPr>
            <a:spLocks noGrp="1"/>
          </p:cNvSpPr>
          <p:nvPr>
            <p:ph type="title"/>
          </p:nvPr>
        </p:nvSpPr>
        <p:spPr>
          <a:xfrm>
            <a:off x="1075109" y="383728"/>
            <a:ext cx="9991166" cy="407842"/>
          </a:xfrm>
        </p:spPr>
        <p:txBody>
          <a:bodyPr/>
          <a:lstStyle/>
          <a:p>
            <a:pPr algn="ctr"/>
            <a:r>
              <a:rPr lang="fi-FI" sz="2400" dirty="0"/>
              <a:t>Video: Näin selvität yllättävät ja epäasialliset myyntitilanteet</a:t>
            </a:r>
          </a:p>
        </p:txBody>
      </p:sp>
      <p:sp>
        <p:nvSpPr>
          <p:cNvPr id="7" name="Tekstiruutu 6">
            <a:extLst>
              <a:ext uri="{FF2B5EF4-FFF2-40B4-BE49-F238E27FC236}">
                <a16:creationId xmlns:a16="http://schemas.microsoft.com/office/drawing/2014/main" id="{3BE42E2F-2941-4E9B-9EE7-4ACD71AEFBD6}"/>
              </a:ext>
            </a:extLst>
          </p:cNvPr>
          <p:cNvSpPr txBox="1"/>
          <p:nvPr/>
        </p:nvSpPr>
        <p:spPr>
          <a:xfrm>
            <a:off x="1681536" y="791570"/>
            <a:ext cx="11059458" cy="276999"/>
          </a:xfrm>
          <a:prstGeom prst="rect">
            <a:avLst/>
          </a:prstGeom>
          <a:noFill/>
        </p:spPr>
        <p:txBody>
          <a:bodyPr wrap="square" lIns="0" tIns="0" rIns="0" bIns="0" rtlCol="0">
            <a:spAutoFit/>
          </a:bodyPr>
          <a:lstStyle/>
          <a:p>
            <a:r>
              <a:rPr lang="fi-FI" dirty="0">
                <a:solidFill>
                  <a:schemeClr val="tx2"/>
                </a:solidFill>
              </a:rPr>
              <a:t>Voit katsoa videon myös </a:t>
            </a:r>
            <a:r>
              <a:rPr lang="fi-FI" dirty="0" err="1">
                <a:solidFill>
                  <a:schemeClr val="tx2"/>
                </a:solidFill>
              </a:rPr>
              <a:t>Youtubessa</a:t>
            </a:r>
            <a:r>
              <a:rPr lang="fi-FI" dirty="0">
                <a:solidFill>
                  <a:schemeClr val="tx2"/>
                </a:solidFill>
              </a:rPr>
              <a:t> osoitteessa </a:t>
            </a:r>
            <a:r>
              <a:rPr lang="fi-FI" dirty="0">
                <a:solidFill>
                  <a:schemeClr val="tx2"/>
                </a:solidFill>
                <a:hlinkClick r:id="rId3"/>
              </a:rPr>
              <a:t>https://youtu.be/6rHUSuHPUNI</a:t>
            </a:r>
            <a:r>
              <a:rPr lang="fi-FI" dirty="0">
                <a:solidFill>
                  <a:schemeClr val="tx2"/>
                </a:solidFill>
              </a:rPr>
              <a:t> </a:t>
            </a:r>
          </a:p>
        </p:txBody>
      </p:sp>
      <p:pic>
        <p:nvPicPr>
          <p:cNvPr id="6" name="Online-media 5">
            <a:hlinkClick r:id="" action="ppaction://media"/>
            <a:extLst>
              <a:ext uri="{FF2B5EF4-FFF2-40B4-BE49-F238E27FC236}">
                <a16:creationId xmlns:a16="http://schemas.microsoft.com/office/drawing/2014/main" id="{016A4BA9-F26F-4DD5-A03F-7ADA0D18D5DD}"/>
              </a:ext>
              <a:ext uri="{C183D7F6-B498-43B3-948B-1728B52AA6E4}">
                <adec:decorative xmlns:adec="http://schemas.microsoft.com/office/drawing/2017/decorative" val="1"/>
              </a:ext>
            </a:extLst>
          </p:cNvPr>
          <p:cNvPicPr>
            <a:picLocks noGrp="1" noRot="1" noChangeAspect="1"/>
          </p:cNvPicPr>
          <p:nvPr>
            <p:ph idx="1"/>
            <a:videoFile r:link="rId1"/>
          </p:nvPr>
        </p:nvPicPr>
        <p:blipFill>
          <a:blip r:embed="rId4"/>
          <a:stretch>
            <a:fillRect/>
          </a:stretch>
        </p:blipFill>
        <p:spPr>
          <a:xfrm>
            <a:off x="1731783" y="1199412"/>
            <a:ext cx="8728434" cy="4932000"/>
          </a:xfrm>
          <a:prstGeom prst="rect">
            <a:avLst/>
          </a:prstGeom>
        </p:spPr>
      </p:pic>
      <p:sp>
        <p:nvSpPr>
          <p:cNvPr id="4" name="Päivämäärän paikkamerkki 3">
            <a:extLst>
              <a:ext uri="{FF2B5EF4-FFF2-40B4-BE49-F238E27FC236}">
                <a16:creationId xmlns:a16="http://schemas.microsoft.com/office/drawing/2014/main" id="{438A95A5-B7A4-4DBC-911B-5C408C2C066D}"/>
              </a:ext>
            </a:extLst>
          </p:cNvPr>
          <p:cNvSpPr>
            <a:spLocks noGrp="1"/>
          </p:cNvSpPr>
          <p:nvPr>
            <p:ph type="dt" sz="half" idx="10"/>
          </p:nvPr>
        </p:nvSpPr>
        <p:spPr/>
        <p:txBody>
          <a:bodyPr/>
          <a:lstStyle/>
          <a:p>
            <a:fld id="{C2275D2C-C176-4796-B1E3-54D56AB4A78A}" type="datetime1">
              <a:rPr lang="fi-FI" smtClean="0"/>
              <a:t>4.4.2023</a:t>
            </a:fld>
            <a:endParaRPr lang="fi-FI"/>
          </a:p>
        </p:txBody>
      </p:sp>
      <p:sp>
        <p:nvSpPr>
          <p:cNvPr id="5" name="Dian numeron paikkamerkki 4">
            <a:extLst>
              <a:ext uri="{FF2B5EF4-FFF2-40B4-BE49-F238E27FC236}">
                <a16:creationId xmlns:a16="http://schemas.microsoft.com/office/drawing/2014/main" id="{81952F4B-AA9F-4714-A399-45904FC2DB11}"/>
              </a:ext>
            </a:extLst>
          </p:cNvPr>
          <p:cNvSpPr>
            <a:spLocks noGrp="1"/>
          </p:cNvSpPr>
          <p:nvPr>
            <p:ph type="sldNum" sz="quarter" idx="12"/>
          </p:nvPr>
        </p:nvSpPr>
        <p:spPr/>
        <p:txBody>
          <a:bodyPr/>
          <a:lstStyle/>
          <a:p>
            <a:fld id="{BCF0A276-16AC-415C-9B55-D9215934A45F}" type="slidenum">
              <a:rPr lang="fi-FI" smtClean="0"/>
              <a:t>8</a:t>
            </a:fld>
            <a:endParaRPr lang="fi-FI"/>
          </a:p>
        </p:txBody>
      </p:sp>
    </p:spTree>
    <p:extLst>
      <p:ext uri="{BB962C8B-B14F-4D97-AF65-F5344CB8AC3E}">
        <p14:creationId xmlns:p14="http://schemas.microsoft.com/office/powerpoint/2010/main" val="41101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E83FC-4439-416D-8F90-FD1D462A8BB9}"/>
              </a:ext>
            </a:extLst>
          </p:cNvPr>
          <p:cNvSpPr>
            <a:spLocks noGrp="1"/>
          </p:cNvSpPr>
          <p:nvPr>
            <p:ph type="ctrTitle"/>
          </p:nvPr>
        </p:nvSpPr>
        <p:spPr>
          <a:xfrm>
            <a:off x="1323537" y="1253978"/>
            <a:ext cx="9555480" cy="2562949"/>
          </a:xfrm>
        </p:spPr>
        <p:txBody>
          <a:bodyPr/>
          <a:lstStyle/>
          <a:p>
            <a:r>
              <a:rPr lang="fi-FI" dirty="0"/>
              <a:t>Tavaran palauttaminen</a:t>
            </a:r>
          </a:p>
        </p:txBody>
      </p:sp>
      <p:sp>
        <p:nvSpPr>
          <p:cNvPr id="4" name="Päivämäärän paikkamerkki 3">
            <a:extLst>
              <a:ext uri="{FF2B5EF4-FFF2-40B4-BE49-F238E27FC236}">
                <a16:creationId xmlns:a16="http://schemas.microsoft.com/office/drawing/2014/main" id="{7A9DB5F2-9AEA-4068-A9C0-FD5526FA99F8}"/>
              </a:ext>
            </a:extLst>
          </p:cNvPr>
          <p:cNvSpPr>
            <a:spLocks noGrp="1"/>
          </p:cNvSpPr>
          <p:nvPr>
            <p:ph type="dt" sz="half" idx="10"/>
          </p:nvPr>
        </p:nvSpPr>
        <p:spPr/>
        <p:txBody>
          <a:bodyPr/>
          <a:lstStyle/>
          <a:p>
            <a:fld id="{A1655F26-AD31-4A6A-911C-95E47D88A5AD}" type="datetime1">
              <a:rPr lang="fi-FI" smtClean="0"/>
              <a:pPr/>
              <a:t>4.4.2023</a:t>
            </a:fld>
            <a:endParaRPr lang="fi-FI"/>
          </a:p>
        </p:txBody>
      </p:sp>
      <p:sp>
        <p:nvSpPr>
          <p:cNvPr id="5" name="Dian numeron paikkamerkki 4">
            <a:extLst>
              <a:ext uri="{FF2B5EF4-FFF2-40B4-BE49-F238E27FC236}">
                <a16:creationId xmlns:a16="http://schemas.microsoft.com/office/drawing/2014/main" id="{E52B7667-FBE1-48E4-96D7-D14F7B530951}"/>
              </a:ext>
            </a:extLst>
          </p:cNvPr>
          <p:cNvSpPr>
            <a:spLocks noGrp="1"/>
          </p:cNvSpPr>
          <p:nvPr>
            <p:ph type="sldNum" sz="quarter" idx="12"/>
          </p:nvPr>
        </p:nvSpPr>
        <p:spPr/>
        <p:txBody>
          <a:bodyPr/>
          <a:lstStyle/>
          <a:p>
            <a:fld id="{BCF0A276-16AC-415C-9B55-D9215934A45F}" type="slidenum">
              <a:rPr lang="fi-FI" smtClean="0"/>
              <a:pPr/>
              <a:t>9</a:t>
            </a:fld>
            <a:endParaRPr lang="fi-FI"/>
          </a:p>
        </p:txBody>
      </p:sp>
    </p:spTree>
    <p:extLst>
      <p:ext uri="{BB962C8B-B14F-4D97-AF65-F5344CB8AC3E}">
        <p14:creationId xmlns:p14="http://schemas.microsoft.com/office/powerpoint/2010/main" val="1637626947"/>
      </p:ext>
    </p:extLst>
  </p:cSld>
  <p:clrMapOvr>
    <a:masterClrMapping/>
  </p:clrMapOvr>
</p:sld>
</file>

<file path=ppt/theme/theme1.xml><?xml version="1.0" encoding="utf-8"?>
<a:theme xmlns:a="http://schemas.openxmlformats.org/drawingml/2006/main" name="Kilpailuvirasto">
  <a:themeElements>
    <a:clrScheme name="Kilpailuvirasto">
      <a:dk1>
        <a:sysClr val="windowText" lastClr="000000"/>
      </a:dk1>
      <a:lt1>
        <a:sysClr val="window" lastClr="FFFFFF"/>
      </a:lt1>
      <a:dk2>
        <a:srgbClr val="071D49"/>
      </a:dk2>
      <a:lt2>
        <a:srgbClr val="E7E6E6"/>
      </a:lt2>
      <a:accent1>
        <a:srgbClr val="071D49"/>
      </a:accent1>
      <a:accent2>
        <a:srgbClr val="4E7BBD"/>
      </a:accent2>
      <a:accent3>
        <a:srgbClr val="FF8D7E"/>
      </a:accent3>
      <a:accent4>
        <a:srgbClr val="EAD8D6"/>
      </a:accent4>
      <a:accent5>
        <a:srgbClr val="132852"/>
      </a:accent5>
      <a:accent6>
        <a:srgbClr val="A8C70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Ikäihmisten kuluttajataidot opetusmateriaalit.potx" id="{0EAE1755-E9A1-4217-92CE-209D1679EDF3}" vid="{62CE96EA-E476-4B1D-A7CC-4C2B1577EC3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2884</Words>
  <Application>Microsoft Office PowerPoint</Application>
  <PresentationFormat>Laajakuva</PresentationFormat>
  <Paragraphs>346</Paragraphs>
  <Slides>65</Slides>
  <Notes>0</Notes>
  <HiddenSlides>0</HiddenSlides>
  <MMClips>4</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65</vt:i4>
      </vt:variant>
    </vt:vector>
  </HeadingPairs>
  <TitlesOfParts>
    <vt:vector size="72" baseType="lpstr">
      <vt:lpstr>Arial</vt:lpstr>
      <vt:lpstr>Arial Black</vt:lpstr>
      <vt:lpstr>Calibri</vt:lpstr>
      <vt:lpstr>Century Gothic</vt:lpstr>
      <vt:lpstr>futura-pt</vt:lpstr>
      <vt:lpstr>Wingdings</vt:lpstr>
      <vt:lpstr>Kilpailuvirasto</vt:lpstr>
      <vt:lpstr>Ikäihmisten  kuluttajataidot</vt:lpstr>
      <vt:lpstr>Sisällys</vt:lpstr>
      <vt:lpstr>Video: Aloita katsomalla video kuluttajansuojan perusasioista</vt:lpstr>
      <vt:lpstr>Sopimuksen sitovuus</vt:lpstr>
      <vt:lpstr>Sopimus sitoo kumpaakin kaupan osapuolta</vt:lpstr>
      <vt:lpstr>Ennen sopimuksen tekemistä</vt:lpstr>
      <vt:lpstr>Tarjoukseen kannattaa suhtautua epäilevästi</vt:lpstr>
      <vt:lpstr>Video: Näin selvität yllättävät ja epäasialliset myyntitilanteet</vt:lpstr>
      <vt:lpstr>Tavaran palauttaminen</vt:lpstr>
      <vt:lpstr>Tavaran palauttamisen periaatteet</vt:lpstr>
      <vt:lpstr>Kotimyynti</vt:lpstr>
      <vt:lpstr>Viime vuosina ollut ongelmia aggressiivisten kotimyyjien kanssa etenkin erilaisten remonttipalveluiden yhteydessä</vt:lpstr>
      <vt:lpstr>Aggressiivinen menettely markkinoinnissa on kuluttajansuojalain mukaan kielletty</vt:lpstr>
      <vt:lpstr>Peruuttamisoikeus kotimyynnissä</vt:lpstr>
      <vt:lpstr>Tiedonantovelvoite ja sopimuksen sitovuus</vt:lpstr>
      <vt:lpstr>Keskeneräisen tilauksen peruminen  maksamalla vahingonkorvaus</vt:lpstr>
      <vt:lpstr>Vinkkejä ongelmatilanteisiin</vt:lpstr>
      <vt:lpstr>Puhelinmyynti</vt:lpstr>
      <vt:lpstr>Puhelinmarkkinointi on toteutettava kohderyhmä huomioiden </vt:lpstr>
      <vt:lpstr>Puhelinmyynnin tyypilliset ongelmat</vt:lpstr>
      <vt:lpstr>Sopimuksen syntyminen edellyttää kirjallista vahvistusta</vt:lpstr>
      <vt:lpstr>Peruuttamisoikeus puhelinmyynnissä</vt:lpstr>
      <vt:lpstr>Ratkaisuja puhelinmyynnin ongelmatilanteisiin</vt:lpstr>
      <vt:lpstr>Osaatko sanoa ei kiitos?</vt:lpstr>
      <vt:lpstr>Kaupan purku poikkeustilanteissa</vt:lpstr>
      <vt:lpstr>Sopimuksen pätemättömyys</vt:lpstr>
      <vt:lpstr>Sopimuksen kohtuullistaminen</vt:lpstr>
      <vt:lpstr>Video: Näissä tilanteissa voit vaatia kaupan perumista </vt:lpstr>
      <vt:lpstr>Verkkokaupat  – huijaukset ja tilausansat</vt:lpstr>
      <vt:lpstr>Kun näet internetissä houkuttelevan ja käsittämättömän tarjouksen, pysähdy ja harkitse.</vt:lpstr>
      <vt:lpstr>Luotettava myyjä?</vt:lpstr>
      <vt:lpstr>Mikä on tilausansa?</vt:lpstr>
      <vt:lpstr>Miten tunnistaa tilausansa verkossa?</vt:lpstr>
      <vt:lpstr>Esimerkki  tilausansasta </vt:lpstr>
      <vt:lpstr>Tilausansat, esimerkki 1 </vt:lpstr>
      <vt:lpstr>Tilausansat, esimerkki 2</vt:lpstr>
      <vt:lpstr>Huijaus postin nimissä</vt:lpstr>
      <vt:lpstr>Huijaus veronpalautuksista</vt:lpstr>
      <vt:lpstr>Maksaminen ja maksuviivästykset</vt:lpstr>
      <vt:lpstr>Maksaminen</vt:lpstr>
      <vt:lpstr>Turvallinen maksaminen</vt:lpstr>
      <vt:lpstr>Pidä huolta pankkitiedoistasi, kuten esimerkiksi verkko-pankin tunnuksista!</vt:lpstr>
      <vt:lpstr>Maksun viivästyminen</vt:lpstr>
      <vt:lpstr>Katso video: Vältä maksuhäiriömerkintää!</vt:lpstr>
      <vt:lpstr>Tavaran virhe ja takuu</vt:lpstr>
      <vt:lpstr>Milloin myyjä on vastuussa tavaran viasta?</vt:lpstr>
      <vt:lpstr>Takuun kiemuroita 1/2 </vt:lpstr>
      <vt:lpstr>Takuun kiemuroita 2/2 </vt:lpstr>
      <vt:lpstr>Yrityksen virhevastuu</vt:lpstr>
      <vt:lpstr>Myyjän virhevastuun kesto</vt:lpstr>
      <vt:lpstr>Tilanteet, joissa kuluttaja ei voi vaatia hyvitystä (1/2)</vt:lpstr>
      <vt:lpstr>Tilanteet, joissa kuluttaja ei voi vaatia hyvitystä (2/2)</vt:lpstr>
      <vt:lpstr>Selvitä kuluttajansuoja-apurilla, onko myyjä vastuussa tavaran virheestä ja miten virheen voi hyvittää</vt:lpstr>
      <vt:lpstr>Reklamaation tekeminen yritykselle</vt:lpstr>
      <vt:lpstr>Näin teet reklamaation yritykselle</vt:lpstr>
      <vt:lpstr>Reklamoida voi ilman kuittiakin</vt:lpstr>
      <vt:lpstr>Kuluttajaneuvonta opastaa ongelmatilanteissa</vt:lpstr>
      <vt:lpstr>Kuluttajaneuvonnan tehtävät</vt:lpstr>
      <vt:lpstr> Kuluttajaneuvonnan rooli </vt:lpstr>
      <vt:lpstr> Kuluttajaneuvonnassa ei käsitellä</vt:lpstr>
      <vt:lpstr>Seuraa ajankohtaisia kuluttaja-asioita kuluttajaneuvonnan Facebook-sivulta FB.com/kuluttajaneuvonta.fi</vt:lpstr>
      <vt:lpstr>Lisätietoa Kilpailu- ja kuluttajaviraston verkkosivuilla</vt:lpstr>
      <vt:lpstr>Harjoitustehtävä</vt:lpstr>
      <vt:lpstr>Pohdi, muutatko esityksen perusteella käyttäytymistäsi kaupankäynnin  eri tilanteissa? </vt:lpstr>
      <vt:lpstr>Kiitos!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Ikäihmisten kuluttajataidot</dc:title>
  <dc:creator/>
  <cp:lastModifiedBy/>
  <cp:revision>1</cp:revision>
  <dcterms:created xsi:type="dcterms:W3CDTF">2021-03-16T12:11:14Z</dcterms:created>
  <dcterms:modified xsi:type="dcterms:W3CDTF">2023-04-04T15:14:25Z</dcterms:modified>
</cp:coreProperties>
</file>